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0" r:id="rId3"/>
    <p:sldMasterId id="2147483651" r:id="rId4"/>
  </p:sldMasterIdLst>
  <p:notesMasterIdLst>
    <p:notesMasterId r:id="rId111"/>
  </p:notesMasterIdLst>
  <p:sldIdLst>
    <p:sldId id="256" r:id="rId5"/>
    <p:sldId id="261" r:id="rId6"/>
    <p:sldId id="262" r:id="rId7"/>
    <p:sldId id="263" r:id="rId8"/>
    <p:sldId id="272" r:id="rId9"/>
    <p:sldId id="333" r:id="rId10"/>
    <p:sldId id="350" r:id="rId11"/>
    <p:sldId id="264" r:id="rId12"/>
    <p:sldId id="321" r:id="rId13"/>
    <p:sldId id="284" r:id="rId14"/>
    <p:sldId id="285" r:id="rId15"/>
    <p:sldId id="290" r:id="rId16"/>
    <p:sldId id="287" r:id="rId17"/>
    <p:sldId id="289" r:id="rId18"/>
    <p:sldId id="266" r:id="rId19"/>
    <p:sldId id="274" r:id="rId20"/>
    <p:sldId id="302" r:id="rId21"/>
    <p:sldId id="337" r:id="rId22"/>
    <p:sldId id="336" r:id="rId23"/>
    <p:sldId id="314" r:id="rId24"/>
    <p:sldId id="316" r:id="rId25"/>
    <p:sldId id="334" r:id="rId26"/>
    <p:sldId id="317" r:id="rId27"/>
    <p:sldId id="318" r:id="rId28"/>
    <p:sldId id="267" r:id="rId29"/>
    <p:sldId id="309" r:id="rId30"/>
    <p:sldId id="293" r:id="rId31"/>
    <p:sldId id="324" r:id="rId32"/>
    <p:sldId id="278" r:id="rId33"/>
    <p:sldId id="325" r:id="rId34"/>
    <p:sldId id="326" r:id="rId35"/>
    <p:sldId id="328" r:id="rId36"/>
    <p:sldId id="327" r:id="rId37"/>
    <p:sldId id="329" r:id="rId38"/>
    <p:sldId id="330" r:id="rId39"/>
    <p:sldId id="331" r:id="rId40"/>
    <p:sldId id="335" r:id="rId41"/>
    <p:sldId id="279" r:id="rId42"/>
    <p:sldId id="294" r:id="rId43"/>
    <p:sldId id="295" r:id="rId44"/>
    <p:sldId id="339" r:id="rId45"/>
    <p:sldId id="340" r:id="rId46"/>
    <p:sldId id="341" r:id="rId47"/>
    <p:sldId id="342" r:id="rId48"/>
    <p:sldId id="268" r:id="rId49"/>
    <p:sldId id="280" r:id="rId50"/>
    <p:sldId id="323" r:id="rId51"/>
    <p:sldId id="296" r:id="rId52"/>
    <p:sldId id="310" r:id="rId53"/>
    <p:sldId id="304" r:id="rId54"/>
    <p:sldId id="338" r:id="rId55"/>
    <p:sldId id="283" r:id="rId56"/>
    <p:sldId id="379" r:id="rId57"/>
    <p:sldId id="282" r:id="rId58"/>
    <p:sldId id="364" r:id="rId59"/>
    <p:sldId id="365" r:id="rId60"/>
    <p:sldId id="371" r:id="rId61"/>
    <p:sldId id="372" r:id="rId62"/>
    <p:sldId id="370" r:id="rId63"/>
    <p:sldId id="281" r:id="rId64"/>
    <p:sldId id="275" r:id="rId65"/>
    <p:sldId id="378" r:id="rId66"/>
    <p:sldId id="312" r:id="rId67"/>
    <p:sldId id="311" r:id="rId68"/>
    <p:sldId id="292" r:id="rId69"/>
    <p:sldId id="271" r:id="rId70"/>
    <p:sldId id="377" r:id="rId71"/>
    <p:sldId id="269" r:id="rId72"/>
    <p:sldId id="354" r:id="rId73"/>
    <p:sldId id="360" r:id="rId74"/>
    <p:sldId id="361" r:id="rId75"/>
    <p:sldId id="362" r:id="rId76"/>
    <p:sldId id="363" r:id="rId77"/>
    <p:sldId id="351" r:id="rId78"/>
    <p:sldId id="299" r:id="rId79"/>
    <p:sldId id="366" r:id="rId80"/>
    <p:sldId id="322" r:id="rId81"/>
    <p:sldId id="301" r:id="rId82"/>
    <p:sldId id="353" r:id="rId83"/>
    <p:sldId id="359" r:id="rId84"/>
    <p:sldId id="355" r:id="rId85"/>
    <p:sldId id="357" r:id="rId86"/>
    <p:sldId id="358" r:id="rId87"/>
    <p:sldId id="307" r:id="rId88"/>
    <p:sldId id="349" r:id="rId89"/>
    <p:sldId id="298" r:id="rId90"/>
    <p:sldId id="352" r:id="rId91"/>
    <p:sldId id="343" r:id="rId92"/>
    <p:sldId id="367" r:id="rId93"/>
    <p:sldId id="348" r:id="rId94"/>
    <p:sldId id="347" r:id="rId95"/>
    <p:sldId id="344" r:id="rId96"/>
    <p:sldId id="345" r:id="rId97"/>
    <p:sldId id="346" r:id="rId98"/>
    <p:sldId id="308" r:id="rId99"/>
    <p:sldId id="368" r:id="rId100"/>
    <p:sldId id="376" r:id="rId101"/>
    <p:sldId id="369" r:id="rId102"/>
    <p:sldId id="375" r:id="rId103"/>
    <p:sldId id="305" r:id="rId104"/>
    <p:sldId id="300" r:id="rId105"/>
    <p:sldId id="291" r:id="rId106"/>
    <p:sldId id="270" r:id="rId107"/>
    <p:sldId id="286" r:id="rId108"/>
    <p:sldId id="313" r:id="rId109"/>
    <p:sldId id="273" r:id="rId110"/>
  </p:sldIdLst>
  <p:sldSz cx="24384000" cy="13716000"/>
  <p:notesSz cx="6858000" cy="9144000"/>
  <p:defaultTextStyle>
    <a:defPPr>
      <a:defRPr lang="en-US"/>
    </a:defPPr>
    <a:lvl1pPr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11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11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11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11200" kern="1200">
        <a:solidFill>
          <a:srgbClr val="000000"/>
        </a:solidFill>
        <a:latin typeface="Gill Sans" charset="0"/>
        <a:ea typeface="ヒラギノ角ゴ ProN W3" charset="-128"/>
        <a:cs typeface="+mn-cs"/>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a:srgbClr val="00B7B7"/>
    <a:srgbClr val="5E50A1"/>
    <a:srgbClr val="510C76"/>
    <a:srgbClr val="4829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6785" autoAdjust="0"/>
    <p:restoredTop sz="91852" autoAdjust="0"/>
  </p:normalViewPr>
  <p:slideViewPr>
    <p:cSldViewPr>
      <p:cViewPr>
        <p:scale>
          <a:sx n="50" d="100"/>
          <a:sy n="50" d="100"/>
        </p:scale>
        <p:origin x="-72" y="360"/>
      </p:cViewPr>
      <p:guideLst>
        <p:guide orient="horz" pos="4320"/>
        <p:guide pos="7680"/>
      </p:guideLst>
    </p:cSldViewPr>
  </p:slideViewPr>
  <p:outlineViewPr>
    <p:cViewPr>
      <p:scale>
        <a:sx n="33" d="100"/>
        <a:sy n="33" d="100"/>
      </p:scale>
      <p:origin x="48" y="0"/>
    </p:cViewPr>
  </p:outlineViewPr>
  <p:notesTextViewPr>
    <p:cViewPr>
      <p:scale>
        <a:sx n="100" d="100"/>
        <a:sy n="100" d="100"/>
      </p:scale>
      <p:origin x="0" y="0"/>
    </p:cViewPr>
  </p:notesTextViewPr>
  <p:sorterViewPr>
    <p:cViewPr>
      <p:scale>
        <a:sx n="100" d="100"/>
        <a:sy n="100" d="100"/>
      </p:scale>
      <p:origin x="0" y="1383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presProps" Target="presProps.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102" Type="http://schemas.openxmlformats.org/officeDocument/2006/relationships/slide" Target="slides/slide98.xml"/><Relationship Id="rId110" Type="http://schemas.openxmlformats.org/officeDocument/2006/relationships/slide" Target="slides/slide106.xml"/><Relationship Id="rId115"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C08EFC-795C-4235-BDCE-41F740A39ACB}" type="datetimeFigureOut">
              <a:rPr lang="it-IT" smtClean="0"/>
              <a:t>24/09/2016</a:t>
            </a:fld>
            <a:endParaRPr lang="it-IT"/>
          </a:p>
        </p:txBody>
      </p:sp>
      <p:sp>
        <p:nvSpPr>
          <p:cNvPr id="4" name="Segnaposto immagin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4F0E428-D64A-4531-B5D1-9866DFCF1707}" type="slidenum">
              <a:rPr lang="it-IT" smtClean="0"/>
              <a:t>‹N›</a:t>
            </a:fld>
            <a:endParaRPr lang="it-IT"/>
          </a:p>
        </p:txBody>
      </p:sp>
    </p:spTree>
    <p:extLst>
      <p:ext uri="{BB962C8B-B14F-4D97-AF65-F5344CB8AC3E}">
        <p14:creationId xmlns:p14="http://schemas.microsoft.com/office/powerpoint/2010/main" val="3859486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a:t>
            </a:fld>
            <a:endParaRPr lang="it-IT"/>
          </a:p>
        </p:txBody>
      </p:sp>
    </p:spTree>
    <p:extLst>
      <p:ext uri="{BB962C8B-B14F-4D97-AF65-F5344CB8AC3E}">
        <p14:creationId xmlns:p14="http://schemas.microsoft.com/office/powerpoint/2010/main" val="3148965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12</a:t>
            </a:fld>
            <a:endParaRPr lang="it-IT"/>
          </a:p>
        </p:txBody>
      </p:sp>
    </p:spTree>
    <p:extLst>
      <p:ext uri="{BB962C8B-B14F-4D97-AF65-F5344CB8AC3E}">
        <p14:creationId xmlns:p14="http://schemas.microsoft.com/office/powerpoint/2010/main" val="3368968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23</a:t>
            </a:fld>
            <a:endParaRPr lang="it-IT"/>
          </a:p>
        </p:txBody>
      </p:sp>
    </p:spTree>
    <p:extLst>
      <p:ext uri="{BB962C8B-B14F-4D97-AF65-F5344CB8AC3E}">
        <p14:creationId xmlns:p14="http://schemas.microsoft.com/office/powerpoint/2010/main" val="35365948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66</a:t>
            </a:fld>
            <a:endParaRPr lang="it-IT"/>
          </a:p>
        </p:txBody>
      </p:sp>
    </p:spTree>
    <p:extLst>
      <p:ext uri="{BB962C8B-B14F-4D97-AF65-F5344CB8AC3E}">
        <p14:creationId xmlns:p14="http://schemas.microsoft.com/office/powerpoint/2010/main" val="72637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8813808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sz="7200"/>
            </a:lvl1pPr>
          </a:lstStyle>
          <a:p>
            <a:r>
              <a:rPr lang="en-US" smtClean="0"/>
              <a:t>Click to edit Master title style</a:t>
            </a:r>
            <a:endParaRPr lang="en-US"/>
          </a:p>
        </p:txBody>
      </p:sp>
      <p:sp>
        <p:nvSpPr>
          <p:cNvPr id="3" name="Content Placeholder 2"/>
          <p:cNvSpPr>
            <a:spLocks noGrp="1"/>
          </p:cNvSpPr>
          <p:nvPr>
            <p:ph idx="1"/>
          </p:nvPr>
        </p:nvSpPr>
        <p:spPr>
          <a:xfrm>
            <a:off x="617538" y="1676401"/>
            <a:ext cx="23134637" cy="10591799"/>
          </a:xfrm>
        </p:spPr>
        <p:txBody>
          <a:bodyPr/>
          <a:lstStyle>
            <a:lvl1pPr>
              <a:buClr>
                <a:srgbClr val="5E50A1"/>
              </a:buClr>
              <a:defRPr/>
            </a:lvl1pPr>
            <a:lvl2pPr>
              <a:buClr>
                <a:srgbClr val="5E50A1"/>
              </a:buClr>
              <a:defRPr/>
            </a:lvl2pPr>
            <a:lvl3pPr>
              <a:buClr>
                <a:srgbClr val="5E50A1"/>
              </a:buClr>
              <a:defRPr/>
            </a:lvl3pPr>
            <a:lvl4pPr>
              <a:buClr>
                <a:srgbClr val="5E50A1"/>
              </a:buClr>
              <a:defRPr/>
            </a:lvl4pPr>
            <a:lvl5pPr>
              <a:buClr>
                <a:srgbClr val="5E50A1"/>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1493358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3527807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7783360"/>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1027" name="Rectangle 2"/>
          <p:cNvSpPr>
            <a:spLocks noGrp="1" noChangeArrowheads="1"/>
          </p:cNvSpPr>
          <p:nvPr>
            <p:ph type="body" idx="1"/>
          </p:nvPr>
        </p:nvSpPr>
        <p:spPr bwMode="auto">
          <a:xfrm>
            <a:off x="8178800" y="7543800"/>
            <a:ext cx="152908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2" r:id="rId1"/>
  </p:sldLayoutIdLst>
  <p:transition/>
  <p:txStyles>
    <p:titleStyle>
      <a:lvl1pPr algn="ctr" rtl="0" eaLnBrk="0" fontAlgn="base" hangingPunct="0">
        <a:lnSpc>
          <a:spcPct val="90000"/>
        </a:lnSpc>
        <a:spcBef>
          <a:spcPct val="0"/>
        </a:spcBef>
        <a:spcAft>
          <a:spcPct val="0"/>
        </a:spcAft>
        <a:defRPr sz="8000" b="1">
          <a:solidFill>
            <a:srgbClr val="FFFFFF"/>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ts val="1900"/>
        </a:spcBef>
        <a:spcAft>
          <a:spcPct val="0"/>
        </a:spcAft>
        <a:buChar char="•"/>
        <a:defRPr sz="6000">
          <a:solidFill>
            <a:srgbClr val="FFFFFF"/>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5pPr>
      <a:lvl6pPr marL="457200" algn="ctr" rtl="0" fontAlgn="base">
        <a:spcBef>
          <a:spcPct val="0"/>
        </a:spcBef>
        <a:spcAft>
          <a:spcPct val="0"/>
        </a:spcAft>
        <a:defRPr sz="5200">
          <a:solidFill>
            <a:srgbClr val="FFFFFF"/>
          </a:solidFill>
          <a:latin typeface="+mn-lt"/>
          <a:ea typeface="+mn-ea"/>
          <a:cs typeface="+mn-cs"/>
          <a:sym typeface="Arial" charset="0"/>
        </a:defRPr>
      </a:lvl6pPr>
      <a:lvl7pPr marL="914400" algn="ctr" rtl="0" fontAlgn="base">
        <a:spcBef>
          <a:spcPct val="0"/>
        </a:spcBef>
        <a:spcAft>
          <a:spcPct val="0"/>
        </a:spcAft>
        <a:defRPr sz="5200">
          <a:solidFill>
            <a:srgbClr val="FFFFFF"/>
          </a:solidFill>
          <a:latin typeface="+mn-lt"/>
          <a:ea typeface="+mn-ea"/>
          <a:cs typeface="+mn-cs"/>
          <a:sym typeface="Arial" charset="0"/>
        </a:defRPr>
      </a:lvl7pPr>
      <a:lvl8pPr marL="1371600" algn="ctr" rtl="0" fontAlgn="base">
        <a:spcBef>
          <a:spcPct val="0"/>
        </a:spcBef>
        <a:spcAft>
          <a:spcPct val="0"/>
        </a:spcAft>
        <a:defRPr sz="5200">
          <a:solidFill>
            <a:srgbClr val="FFFFFF"/>
          </a:solidFill>
          <a:latin typeface="+mn-lt"/>
          <a:ea typeface="+mn-ea"/>
          <a:cs typeface="+mn-cs"/>
          <a:sym typeface="Arial" charset="0"/>
        </a:defRPr>
      </a:lvl8pPr>
      <a:lvl9pPr marL="1828800" algn="ctr" rtl="0" fontAlgn="base">
        <a:spcBef>
          <a:spcPct val="0"/>
        </a:spcBef>
        <a:spcAft>
          <a:spcPct val="0"/>
        </a:spcAft>
        <a:defRPr sz="5200">
          <a:solidFill>
            <a:srgbClr val="FFFFFF"/>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2051"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3" r:id="rId1"/>
  </p:sldLayoutIdLst>
  <p:transition/>
  <p:txStyles>
    <p:titleStyle>
      <a:lvl1pPr algn="l" rtl="0" eaLnBrk="0" fontAlgn="base" hangingPunct="0">
        <a:spcBef>
          <a:spcPct val="0"/>
        </a:spcBef>
        <a:spcAft>
          <a:spcPct val="0"/>
        </a:spcAft>
        <a:defRPr sz="7200" b="1">
          <a:solidFill>
            <a:srgbClr val="FFFFFF"/>
          </a:solidFill>
          <a:latin typeface="+mj-lt"/>
          <a:ea typeface="+mj-ea"/>
          <a:cs typeface="+mj-cs"/>
          <a:sym typeface="Arial" pitchFamily="34" charset="0"/>
        </a:defRPr>
      </a:lvl1pPr>
      <a:lvl2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spcBef>
          <a:spcPts val="2100"/>
        </a:spcBef>
        <a:spcAft>
          <a:spcPct val="0"/>
        </a:spcAft>
        <a:buClr>
          <a:srgbClr val="510C76"/>
        </a:buClr>
        <a:buSzPct val="100000"/>
        <a:buFont typeface="Wingdings" pitchFamily="2" charset="2"/>
        <a:buChar char="§"/>
        <a:defRPr sz="4800">
          <a:solidFill>
            <a:srgbClr val="FFFFFF"/>
          </a:solidFill>
          <a:latin typeface="+mn-lt"/>
          <a:ea typeface="+mn-ea"/>
          <a:cs typeface="+mn-cs"/>
          <a:sym typeface="Arial" pitchFamily="34" charset="0"/>
        </a:defRPr>
      </a:lvl1pPr>
      <a:lvl2pPr marL="876300" indent="-457200" algn="l" rtl="0" eaLnBrk="0" fontAlgn="base" hangingPunct="0">
        <a:spcBef>
          <a:spcPts val="19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2pPr>
      <a:lvl3pPr marL="1562100" indent="-457200" algn="l" rtl="0" eaLnBrk="0" fontAlgn="base" hangingPunct="0">
        <a:spcBef>
          <a:spcPts val="16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3pPr>
      <a:lvl4pPr marL="2019300" indent="-457200" algn="l" rtl="0" eaLnBrk="0" fontAlgn="base" hangingPunct="0">
        <a:spcBef>
          <a:spcPts val="13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4pPr>
      <a:lvl5pPr marL="2476500" indent="-457200" algn="l" rtl="0" eaLnBrk="0" fontAlgn="base" hangingPunct="0">
        <a:spcBef>
          <a:spcPts val="13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3075" name="Rectangle 2"/>
          <p:cNvSpPr>
            <a:spLocks noGrp="1" noChangeArrowheads="1"/>
          </p:cNvSpPr>
          <p:nvPr>
            <p:ph type="body" idx="1"/>
          </p:nvPr>
        </p:nvSpPr>
        <p:spPr bwMode="auto">
          <a:xfrm>
            <a:off x="8178800" y="7467600"/>
            <a:ext cx="152908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4" r:id="rId1"/>
  </p:sldLayoutIdLst>
  <p:transition/>
  <p:txStyles>
    <p:titleStyle>
      <a:lvl1pPr algn="ctr" rtl="0" eaLnBrk="0" fontAlgn="base" hangingPunct="0">
        <a:lnSpc>
          <a:spcPct val="90000"/>
        </a:lnSpc>
        <a:spcBef>
          <a:spcPct val="0"/>
        </a:spcBef>
        <a:spcAft>
          <a:spcPct val="0"/>
        </a:spcAft>
        <a:defRPr sz="8000" b="1">
          <a:solidFill>
            <a:schemeClr val="tx1"/>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5pPr>
      <a:lvl6pPr marL="457200" algn="ctr" rtl="0" fontAlgn="base">
        <a:spcBef>
          <a:spcPct val="0"/>
        </a:spcBef>
        <a:spcAft>
          <a:spcPct val="0"/>
        </a:spcAft>
        <a:defRPr sz="5200">
          <a:solidFill>
            <a:schemeClr val="tx1"/>
          </a:solidFill>
          <a:latin typeface="+mn-lt"/>
          <a:ea typeface="+mn-ea"/>
          <a:cs typeface="+mn-cs"/>
          <a:sym typeface="Arial" charset="0"/>
        </a:defRPr>
      </a:lvl6pPr>
      <a:lvl7pPr marL="914400" algn="ctr" rtl="0" fontAlgn="base">
        <a:spcBef>
          <a:spcPct val="0"/>
        </a:spcBef>
        <a:spcAft>
          <a:spcPct val="0"/>
        </a:spcAft>
        <a:defRPr sz="5200">
          <a:solidFill>
            <a:schemeClr val="tx1"/>
          </a:solidFill>
          <a:latin typeface="+mn-lt"/>
          <a:ea typeface="+mn-ea"/>
          <a:cs typeface="+mn-cs"/>
          <a:sym typeface="Arial" charset="0"/>
        </a:defRPr>
      </a:lvl7pPr>
      <a:lvl8pPr marL="1371600" algn="ctr" rtl="0" fontAlgn="base">
        <a:spcBef>
          <a:spcPct val="0"/>
        </a:spcBef>
        <a:spcAft>
          <a:spcPct val="0"/>
        </a:spcAft>
        <a:defRPr sz="5200">
          <a:solidFill>
            <a:schemeClr val="tx1"/>
          </a:solidFill>
          <a:latin typeface="+mn-lt"/>
          <a:ea typeface="+mn-ea"/>
          <a:cs typeface="+mn-cs"/>
          <a:sym typeface="Arial" charset="0"/>
        </a:defRPr>
      </a:lvl8pPr>
      <a:lvl9pPr marL="1828800" algn="ctr" rtl="0" fontAlgn="base">
        <a:spcBef>
          <a:spcPct val="0"/>
        </a:spcBef>
        <a:spcAft>
          <a:spcPct val="0"/>
        </a:spcAft>
        <a:defRPr sz="52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4099"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5" r:id="rId1"/>
  </p:sldLayoutIdLst>
  <p:transition/>
  <p:txStyles>
    <p:title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2" Type="http://schemas.openxmlformats.org/officeDocument/2006/relationships/hyperlink" Target="http://hibernate.org/orm/what-is-an-orm/" TargetMode="External"/><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s://spring.io/blog/2016/05/10/spring-cloud-stream-1-0-0-release-is-available" TargetMode="External"/><Relationship Id="rId2" Type="http://schemas.openxmlformats.org/officeDocument/2006/relationships/hyperlink" Target="http://cloud.spring.io/spring-cloud-stream/" TargetMode="Externa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3" Type="http://schemas.openxmlformats.org/officeDocument/2006/relationships/hyperlink" Target="http://www.querydsl.com/" TargetMode="External"/><Relationship Id="rId2" Type="http://schemas.openxmlformats.org/officeDocument/2006/relationships/hyperlink" Target="http://projects.spring.io/spring-data"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2" Type="http://schemas.openxmlformats.org/officeDocument/2006/relationships/hyperlink" Target="http://projects.spring.io/spring-data-rest/"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spring.io/guides/gs/accessing-data-jpa/" TargetMode="External"/><Relationship Id="rId2" Type="http://schemas.openxmlformats.org/officeDocument/2006/relationships/hyperlink" Target="https://spring.io/guides/gs/accessing-data-rest/" TargetMode="Externa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hyperlink" Target="http://blog.netgloo.com/2014/10/27/using-mysql-in-spring-boot-via-spring-data-jpa-and-hibernat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hyperlink" Target="https://docs.docker.com/engine/understanding-docker/" TargetMode="External"/><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2" Type="http://schemas.openxmlformats.org/officeDocument/2006/relationships/hyperlink" Target="https://docs.docker.com/docker-hub/orgs/" TargetMode="External"/><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3" Type="http://schemas.openxmlformats.org/officeDocument/2006/relationships/hyperlink" Target="https://docs.docker.com/docker-hub/builds/" TargetMode="External"/><Relationship Id="rId7" Type="http://schemas.openxmlformats.org/officeDocument/2006/relationships/hyperlink" Target="http://docs.docker.com/reference/commandline/push" TargetMode="External"/><Relationship Id="rId2" Type="http://schemas.openxmlformats.org/officeDocument/2006/relationships/hyperlink" Target="https://docs.docker.com/docker-hub/repos/" TargetMode="External"/><Relationship Id="rId1" Type="http://schemas.openxmlformats.org/officeDocument/2006/relationships/slideLayout" Target="../slideLayouts/slideLayout4.xml"/><Relationship Id="rId6" Type="http://schemas.openxmlformats.org/officeDocument/2006/relationships/hyperlink" Target="http://docs.docker.com/reference/commandline/login" TargetMode="External"/><Relationship Id="rId5" Type="http://schemas.openxmlformats.org/officeDocument/2006/relationships/hyperlink" Target="http://docs.docker.com/reference/commandline/pull" TargetMode="External"/><Relationship Id="rId4" Type="http://schemas.openxmlformats.org/officeDocument/2006/relationships/hyperlink" Target="http://docs.docker.com/reference/commandline/search"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2" Type="http://schemas.openxmlformats.org/officeDocument/2006/relationships/hyperlink" Target="http://microservices.io/patterns/data/database-per-service.html" TargetMode="External"/><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2" Type="http://schemas.openxmlformats.org/officeDocument/2006/relationships/hyperlink" Target="http://microservices.io/patterns/data/database-per-service.html" TargetMode="External"/><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3" Type="http://schemas.openxmlformats.org/officeDocument/2006/relationships/hyperlink" Target="https://github.com/spring-cloud/spring-cloud-zookeeper" TargetMode="External"/><Relationship Id="rId2" Type="http://schemas.openxmlformats.org/officeDocument/2006/relationships/hyperlink" Target="http://spring.io/projects/spring-xd" TargetMode="Externa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p:txBody>
          <a:bodyPr/>
          <a:lstStyle/>
          <a:p>
            <a:pPr eaLnBrk="1" hangingPunct="1"/>
            <a:endParaRPr lang="it-IT" dirty="0" smtClean="0"/>
          </a:p>
        </p:txBody>
      </p:sp>
      <p:sp>
        <p:nvSpPr>
          <p:cNvPr id="5123" name="Rectangle 2"/>
          <p:cNvSpPr>
            <a:spLocks noGrp="1" noChangeArrowheads="1"/>
          </p:cNvSpPr>
          <p:nvPr>
            <p:ph type="body" idx="1"/>
          </p:nvPr>
        </p:nvSpPr>
        <p:spPr/>
        <p:txBody>
          <a:bodyPr/>
          <a:lstStyle/>
          <a:p>
            <a:pPr marL="914400" indent="-914400" eaLnBrk="1" hangingPunct="1">
              <a:buFontTx/>
              <a:buNone/>
            </a:pPr>
            <a:endParaRPr lang="it-IT"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a:xfrm>
            <a:off x="617538" y="1676400"/>
            <a:ext cx="23134637" cy="5181600"/>
          </a:xfrm>
        </p:spPr>
        <p:txBody>
          <a:bodyPr/>
          <a:lstStyle/>
          <a:p>
            <a:pPr lvl="1" eaLnBrk="1" hangingPunct="1"/>
            <a:r>
              <a:rPr lang="it-IT" dirty="0" smtClean="0"/>
              <a:t>Project Management </a:t>
            </a:r>
            <a:r>
              <a:rPr lang="it-IT" dirty="0" err="1" smtClean="0"/>
              <a:t>related</a:t>
            </a:r>
            <a:endParaRPr lang="it-IT" dirty="0" smtClean="0"/>
          </a:p>
          <a:p>
            <a:pPr lvl="2" eaLnBrk="1" hangingPunct="1"/>
            <a:r>
              <a:rPr lang="it-IT" sz="2800" dirty="0" err="1" smtClean="0"/>
              <a:t>Deliver</a:t>
            </a:r>
            <a:r>
              <a:rPr lang="it-IT" sz="2800" dirty="0" smtClean="0"/>
              <a:t> software </a:t>
            </a:r>
            <a:r>
              <a:rPr lang="it-IT" sz="2800" dirty="0" err="1" smtClean="0"/>
              <a:t>faster</a:t>
            </a:r>
            <a:r>
              <a:rPr lang="it-IT" sz="2800" dirty="0" smtClean="0"/>
              <a:t> </a:t>
            </a:r>
            <a:r>
              <a:rPr lang="it-IT" sz="2800" dirty="0" smtClean="0"/>
              <a:t> </a:t>
            </a:r>
            <a:r>
              <a:rPr lang="it-IT" sz="2800" dirty="0" err="1" smtClean="0"/>
              <a:t>avoiding</a:t>
            </a:r>
            <a:r>
              <a:rPr lang="it-IT" sz="2800" dirty="0" smtClean="0"/>
              <a:t> the management </a:t>
            </a:r>
            <a:r>
              <a:rPr lang="it-IT" sz="2800" dirty="0" smtClean="0"/>
              <a:t>of </a:t>
            </a:r>
            <a:r>
              <a:rPr lang="it-IT" sz="2800" dirty="0" err="1" smtClean="0"/>
              <a:t>titanic</a:t>
            </a:r>
            <a:r>
              <a:rPr lang="it-IT" sz="2800" dirty="0" smtClean="0"/>
              <a:t>/big/</a:t>
            </a:r>
            <a:r>
              <a:rPr lang="it-IT" sz="2800" dirty="0" err="1" smtClean="0"/>
              <a:t>great</a:t>
            </a:r>
            <a:r>
              <a:rPr lang="it-IT" sz="2800" dirty="0" smtClean="0"/>
              <a:t> </a:t>
            </a:r>
            <a:r>
              <a:rPr lang="it-IT" sz="2800" dirty="0" err="1" smtClean="0"/>
              <a:t>codebase</a:t>
            </a:r>
            <a:endParaRPr lang="it-IT" sz="2800" dirty="0" smtClean="0"/>
          </a:p>
          <a:p>
            <a:pPr lvl="2" eaLnBrk="1" hangingPunct="1"/>
            <a:endParaRPr lang="it-IT" sz="2800" dirty="0" smtClean="0"/>
          </a:p>
          <a:p>
            <a:pPr lvl="2" eaLnBrk="1" hangingPunct="1"/>
            <a:r>
              <a:rPr lang="it-IT" sz="2800" dirty="0" err="1" smtClean="0"/>
              <a:t>Apply</a:t>
            </a:r>
            <a:r>
              <a:rPr lang="it-IT" sz="2800" dirty="0" smtClean="0"/>
              <a:t> Small </a:t>
            </a:r>
            <a:r>
              <a:rPr lang="it-IT" sz="2800" dirty="0" err="1" smtClean="0"/>
              <a:t>feature</a:t>
            </a:r>
            <a:r>
              <a:rPr lang="it-IT" sz="2800" dirty="0" smtClean="0"/>
              <a:t> teams </a:t>
            </a:r>
            <a:r>
              <a:rPr lang="it-IT" sz="2800" dirty="0" err="1"/>
              <a:t>distributed</a:t>
            </a:r>
            <a:r>
              <a:rPr lang="it-IT" sz="2800" dirty="0"/>
              <a:t> </a:t>
            </a:r>
            <a:r>
              <a:rPr lang="it-IT" sz="2800" dirty="0" err="1" smtClean="0"/>
              <a:t>geographically</a:t>
            </a:r>
            <a:endParaRPr lang="it-IT" sz="2800" dirty="0" smtClean="0"/>
          </a:p>
          <a:p>
            <a:pPr lvl="2" eaLnBrk="1" hangingPunct="1"/>
            <a:r>
              <a:rPr lang="it-IT" sz="2800" dirty="0" smtClean="0"/>
              <a:t>Optimizing the </a:t>
            </a:r>
            <a:r>
              <a:rPr lang="it-IT" sz="2800" dirty="0" err="1" smtClean="0"/>
              <a:t>distribution</a:t>
            </a:r>
            <a:r>
              <a:rPr lang="it-IT" sz="2800" dirty="0" smtClean="0"/>
              <a:t> ok the </a:t>
            </a:r>
            <a:r>
              <a:rPr lang="it-IT" sz="2800" dirty="0" err="1" smtClean="0"/>
              <a:t>professional</a:t>
            </a:r>
            <a:r>
              <a:rPr lang="it-IT" sz="2800" dirty="0" smtClean="0"/>
              <a:t> </a:t>
            </a:r>
            <a:r>
              <a:rPr lang="it-IT" sz="2800" dirty="0" err="1" smtClean="0"/>
              <a:t>skills</a:t>
            </a:r>
            <a:r>
              <a:rPr lang="it-IT" sz="2800" dirty="0" smtClean="0"/>
              <a:t> (</a:t>
            </a:r>
            <a:r>
              <a:rPr lang="it-IT" sz="2800" dirty="0" err="1" smtClean="0"/>
              <a:t>avoiding</a:t>
            </a:r>
            <a:r>
              <a:rPr lang="it-IT" sz="2800" dirty="0" smtClean="0"/>
              <a:t> skill -</a:t>
            </a:r>
            <a:r>
              <a:rPr lang="it-IT" sz="2800" dirty="0" err="1" smtClean="0"/>
              <a:t>distribution</a:t>
            </a:r>
            <a:r>
              <a:rPr lang="it-IT" sz="2800" dirty="0" smtClean="0"/>
              <a:t> ; </a:t>
            </a:r>
            <a:r>
              <a:rPr lang="it-IT" sz="2800" dirty="0" err="1" smtClean="0"/>
              <a:t>techical</a:t>
            </a:r>
            <a:r>
              <a:rPr lang="it-IT" sz="2800" dirty="0" smtClean="0"/>
              <a:t> skill </a:t>
            </a:r>
            <a:r>
              <a:rPr lang="it-IT" sz="2800" dirty="0" err="1" smtClean="0"/>
              <a:t>where</a:t>
            </a:r>
            <a:r>
              <a:rPr lang="it-IT" sz="2800" dirty="0" smtClean="0"/>
              <a:t> </a:t>
            </a:r>
            <a:r>
              <a:rPr lang="it-IT" sz="2800" dirty="0" err="1" smtClean="0"/>
              <a:t>it</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necessary</a:t>
            </a:r>
            <a:r>
              <a:rPr lang="it-IT" sz="2800" dirty="0" smtClean="0"/>
              <a:t> -QA)</a:t>
            </a:r>
          </a:p>
          <a:p>
            <a:pPr lvl="2" eaLnBrk="1" hangingPunct="1"/>
            <a:r>
              <a:rPr lang="it-IT" sz="2800" dirty="0" err="1" smtClean="0"/>
              <a:t>Each</a:t>
            </a:r>
            <a:r>
              <a:rPr lang="it-IT" sz="2800" dirty="0" smtClean="0"/>
              <a:t> team with </a:t>
            </a:r>
            <a:r>
              <a:rPr lang="it-IT" sz="2800" dirty="0" err="1" smtClean="0"/>
              <a:t>specific</a:t>
            </a:r>
            <a:r>
              <a:rPr lang="it-IT" sz="2800" dirty="0" smtClean="0"/>
              <a:t> </a:t>
            </a:r>
            <a:r>
              <a:rPr lang="it-IT" sz="2800" dirty="0" err="1" smtClean="0"/>
              <a:t>skills</a:t>
            </a:r>
            <a:r>
              <a:rPr lang="it-IT" sz="2800" dirty="0" smtClean="0"/>
              <a:t> </a:t>
            </a:r>
            <a:r>
              <a:rPr lang="it-IT" sz="2800" dirty="0" err="1" smtClean="0"/>
              <a:t>characterization</a:t>
            </a:r>
            <a:r>
              <a:rPr lang="it-IT" sz="2800" dirty="0" smtClean="0"/>
              <a:t> (no </a:t>
            </a:r>
            <a:r>
              <a:rPr lang="it-IT" sz="2800" dirty="0" err="1" smtClean="0"/>
              <a:t>skill</a:t>
            </a:r>
            <a:r>
              <a:rPr lang="it-IT" sz="2800" dirty="0" smtClean="0"/>
              <a:t> </a:t>
            </a:r>
            <a:r>
              <a:rPr lang="it-IT" sz="2800" dirty="0" smtClean="0"/>
              <a:t>)</a:t>
            </a:r>
          </a:p>
        </p:txBody>
      </p:sp>
    </p:spTree>
    <p:extLst>
      <p:ext uri="{BB962C8B-B14F-4D97-AF65-F5344CB8AC3E}">
        <p14:creationId xmlns:p14="http://schemas.microsoft.com/office/powerpoint/2010/main" val="3177257595"/>
      </p:ext>
    </p:ext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000391"/>
      </p:ext>
    </p:extLst>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9"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0"/>
          </p:cNvCxnSpPr>
          <p:nvPr/>
        </p:nvCxnSpPr>
        <p:spPr bwMode="auto">
          <a:xfrm>
            <a:off x="7535643" y="5705431"/>
            <a:ext cx="60268" cy="186283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7535643" y="5705431"/>
            <a:ext cx="7561765" cy="1615784"/>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7535643" y="5705431"/>
            <a:ext cx="11428189" cy="1639939"/>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5211543" y="3646641"/>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574646" y="2172826"/>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6167614" y="4943431"/>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506163"/>
            <a:ext cx="11307650" cy="1820816"/>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67675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2686944" y="7606513"/>
            <a:ext cx="1963486" cy="523220"/>
          </a:xfrm>
          <a:prstGeom prst="rect">
            <a:avLst/>
          </a:prstGeom>
          <a:noFill/>
        </p:spPr>
        <p:txBody>
          <a:bodyPr wrap="none" rtlCol="0">
            <a:spAutoFit/>
          </a:bodyPr>
          <a:lstStyle/>
          <a:p>
            <a:r>
              <a:rPr lang="it-IT" sz="2800" b="1" dirty="0" smtClean="0"/>
              <a:t>HTTP 7111</a:t>
            </a:r>
            <a:endParaRPr lang="it-IT" sz="2800" b="1" dirty="0"/>
          </a:p>
        </p:txBody>
      </p:sp>
      <p:grpSp>
        <p:nvGrpSpPr>
          <p:cNvPr id="41" name="Gruppo 40"/>
          <p:cNvGrpSpPr/>
          <p:nvPr/>
        </p:nvGrpSpPr>
        <p:grpSpPr>
          <a:xfrm>
            <a:off x="14352240" y="1065426"/>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48" name="Gruppo 47"/>
          <p:cNvGrpSpPr/>
          <p:nvPr/>
        </p:nvGrpSpPr>
        <p:grpSpPr>
          <a:xfrm>
            <a:off x="18575753" y="1522450"/>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8" name="Connettore 2 57"/>
          <p:cNvCxnSpPr>
            <a:stCxn id="84" idx="2"/>
            <a:endCxn id="53" idx="7"/>
          </p:cNvCxnSpPr>
          <p:nvPr/>
        </p:nvCxnSpPr>
        <p:spPr bwMode="auto">
          <a:xfrm flipV="1">
            <a:off x="7535643" y="1560694"/>
            <a:ext cx="12591164" cy="414473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
        <p:nvSpPr>
          <p:cNvPr id="60" name="Rettangolo arrotondato 59"/>
          <p:cNvSpPr/>
          <p:nvPr/>
        </p:nvSpPr>
        <p:spPr bwMode="auto">
          <a:xfrm>
            <a:off x="2048506" y="8625978"/>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2" name="Rettangolo arrotondato 61"/>
          <p:cNvSpPr/>
          <p:nvPr/>
        </p:nvSpPr>
        <p:spPr bwMode="auto">
          <a:xfrm>
            <a:off x="5812268" y="8625978"/>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5" name="Rettangolo arrotondato 64"/>
          <p:cNvSpPr/>
          <p:nvPr/>
        </p:nvSpPr>
        <p:spPr bwMode="auto">
          <a:xfrm>
            <a:off x="9455696" y="8649479"/>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65100353"/>
      </p:ext>
    </p:extLst>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8"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1"/>
          </p:cNvCxnSpPr>
          <p:nvPr/>
        </p:nvCxnSpPr>
        <p:spPr bwMode="auto">
          <a:xfrm rot="5400000">
            <a:off x="3119299" y="6267877"/>
            <a:ext cx="1746965" cy="61537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9" name="Gruppo 35"/>
          <p:cNvGrpSpPr/>
          <p:nvPr/>
        </p:nvGrpSpPr>
        <p:grpSpPr>
          <a:xfrm>
            <a:off x="1976366" y="3643290"/>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3339469" y="2169475"/>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2932437" y="4940080"/>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0" name="Gruppo 7"/>
          <p:cNvGrpSpPr/>
          <p:nvPr/>
        </p:nvGrpSpPr>
        <p:grpSpPr>
          <a:xfrm>
            <a:off x="1942088" y="7410802"/>
            <a:ext cx="3746248" cy="2898379"/>
            <a:chOff x="6520659" y="7716486"/>
            <a:chExt cx="3746248" cy="2898379"/>
          </a:xfrm>
        </p:grpSpPr>
        <p:sp>
          <p:nvSpPr>
            <p:cNvPr id="2" name="Rettangolo arrotondato 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grpSp>
        <p:nvGrpSpPr>
          <p:cNvPr id="12" name="Gruppo 40"/>
          <p:cNvGrpSpPr/>
          <p:nvPr/>
        </p:nvGrpSpPr>
        <p:grpSpPr>
          <a:xfrm>
            <a:off x="5556717" y="7378573"/>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13" name="Gruppo 47"/>
          <p:cNvGrpSpPr/>
          <p:nvPr/>
        </p:nvGrpSpPr>
        <p:grpSpPr>
          <a:xfrm>
            <a:off x="9483380" y="7352314"/>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6" name="Connettore 2 55"/>
          <p:cNvCxnSpPr>
            <a:stCxn id="84" idx="2"/>
            <a:endCxn id="46" idx="7"/>
          </p:cNvCxnSpPr>
          <p:nvPr/>
        </p:nvCxnSpPr>
        <p:spPr bwMode="auto">
          <a:xfrm rot="16200000" flipH="1">
            <a:off x="4846750" y="5155795"/>
            <a:ext cx="1714736" cy="280730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Connettore 2 57"/>
          <p:cNvCxnSpPr>
            <a:stCxn id="84" idx="2"/>
            <a:endCxn id="53" idx="7"/>
          </p:cNvCxnSpPr>
          <p:nvPr/>
        </p:nvCxnSpPr>
        <p:spPr bwMode="auto">
          <a:xfrm rot="16200000" flipH="1">
            <a:off x="6823212" y="3179334"/>
            <a:ext cx="1688477" cy="6733968"/>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3941702573"/>
      </p:ext>
    </p:extLst>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9" name="Gruppo 18"/>
          <p:cNvGrpSpPr/>
          <p:nvPr/>
        </p:nvGrpSpPr>
        <p:grpSpPr>
          <a:xfrm>
            <a:off x="6520659" y="7716486"/>
            <a:ext cx="3294062" cy="2898379"/>
            <a:chOff x="19126200" y="3177638"/>
            <a:chExt cx="3294062" cy="2898379"/>
          </a:xfrm>
        </p:grpSpPr>
        <p:sp>
          <p:nvSpPr>
            <p:cNvPr id="2" name="Rettangolo arrotondato 1"/>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9" name="Gruppo 68"/>
          <p:cNvGrpSpPr/>
          <p:nvPr/>
        </p:nvGrpSpPr>
        <p:grpSpPr>
          <a:xfrm>
            <a:off x="10475914" y="773057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4438314" y="771648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39" name="Gruppo 38"/>
          <p:cNvGrpSpPr/>
          <p:nvPr/>
        </p:nvGrpSpPr>
        <p:grpSpPr>
          <a:xfrm>
            <a:off x="8263666" y="6011115"/>
            <a:ext cx="7725702" cy="1743615"/>
            <a:chOff x="8263666" y="6011115"/>
            <a:chExt cx="7725702" cy="1743615"/>
          </a:xfrm>
        </p:grpSpPr>
        <p:cxnSp>
          <p:nvCxnSpPr>
            <p:cNvPr id="89" name="Connettore 2 88"/>
            <p:cNvCxnSpPr>
              <a:stCxn id="84" idx="2"/>
              <a:endCxn id="11" idx="1"/>
            </p:cNvCxnSpPr>
            <p:nvPr/>
          </p:nvCxnSpPr>
          <p:spPr bwMode="auto">
            <a:xfrm flipH="1">
              <a:off x="8263666" y="6011115"/>
              <a:ext cx="3850548"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12114214" y="6011115"/>
              <a:ext cx="8730" cy="1719460"/>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12114214" y="6011115"/>
              <a:ext cx="3875154"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36" name="Gruppo 35"/>
          <p:cNvGrpSpPr/>
          <p:nvPr/>
        </p:nvGrpSpPr>
        <p:grpSpPr>
          <a:xfrm>
            <a:off x="9790114" y="3952325"/>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11153217" y="2478510"/>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10746185" y="5249115"/>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nvGrpSpPr>
          <p:cNvPr id="40" name="Gruppo 39"/>
          <p:cNvGrpSpPr/>
          <p:nvPr/>
        </p:nvGrpSpPr>
        <p:grpSpPr>
          <a:xfrm>
            <a:off x="5563983" y="3397656"/>
            <a:ext cx="12657112" cy="7633990"/>
            <a:chOff x="5563983" y="3397656"/>
            <a:chExt cx="12657112" cy="7633990"/>
          </a:xfrm>
        </p:grpSpPr>
        <p:sp>
          <p:nvSpPr>
            <p:cNvPr id="131" name="Rettangolo arrotondato 130"/>
            <p:cNvSpPr/>
            <p:nvPr/>
          </p:nvSpPr>
          <p:spPr bwMode="auto">
            <a:xfrm rot="16200000">
              <a:off x="2162264" y="6799375"/>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2" name="Connettore 2 131"/>
            <p:cNvCxnSpPr/>
            <p:nvPr/>
          </p:nvCxnSpPr>
          <p:spPr bwMode="auto">
            <a:xfrm flipH="1">
              <a:off x="6394536" y="7174799"/>
              <a:ext cx="11817264" cy="0"/>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7" name="Connettore 2 136"/>
            <p:cNvCxnSpPr/>
            <p:nvPr/>
          </p:nvCxnSpPr>
          <p:spPr bwMode="auto">
            <a:xfrm flipH="1">
              <a:off x="6403831" y="3898538"/>
              <a:ext cx="11817264" cy="0"/>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38"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23201157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3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0"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9"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1"/>
          </p:cNvCxnSpPr>
          <p:nvPr/>
        </p:nvCxnSpPr>
        <p:spPr bwMode="auto">
          <a:xfrm flipH="1">
            <a:off x="3685095" y="5705431"/>
            <a:ext cx="3850548"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7535643" y="5705431"/>
            <a:ext cx="7561765" cy="1615784"/>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7535643" y="5705431"/>
            <a:ext cx="11428189" cy="1639939"/>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5211543" y="3646641"/>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574646" y="2172826"/>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6167614" y="4943431"/>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8" name="Gruppo 7"/>
          <p:cNvGrpSpPr/>
          <p:nvPr/>
        </p:nvGrpSpPr>
        <p:grpSpPr>
          <a:xfrm>
            <a:off x="1942088" y="7410802"/>
            <a:ext cx="3746248" cy="2898379"/>
            <a:chOff x="6520659" y="7716486"/>
            <a:chExt cx="3746248" cy="2898379"/>
          </a:xfrm>
        </p:grpSpPr>
        <p:sp>
          <p:nvSpPr>
            <p:cNvPr id="2" name="Rettangolo arrotondato 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grpSp>
        <p:nvGrpSpPr>
          <p:cNvPr id="41" name="Gruppo 40"/>
          <p:cNvGrpSpPr/>
          <p:nvPr/>
        </p:nvGrpSpPr>
        <p:grpSpPr>
          <a:xfrm>
            <a:off x="5556717" y="7378573"/>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48" name="Gruppo 47"/>
          <p:cNvGrpSpPr/>
          <p:nvPr/>
        </p:nvGrpSpPr>
        <p:grpSpPr>
          <a:xfrm>
            <a:off x="9483380" y="7352314"/>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6" name="Connettore 2 55"/>
          <p:cNvCxnSpPr>
            <a:stCxn id="84" idx="2"/>
          </p:cNvCxnSpPr>
          <p:nvPr/>
        </p:nvCxnSpPr>
        <p:spPr bwMode="auto">
          <a:xfrm flipH="1">
            <a:off x="7203748" y="5705431"/>
            <a:ext cx="331895" cy="164688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Connettore 2 57"/>
          <p:cNvCxnSpPr>
            <a:stCxn id="84" idx="2"/>
            <a:endCxn id="53" idx="7"/>
          </p:cNvCxnSpPr>
          <p:nvPr/>
        </p:nvCxnSpPr>
        <p:spPr bwMode="auto">
          <a:xfrm>
            <a:off x="7535643" y="5705431"/>
            <a:ext cx="3498791" cy="168512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3941702573"/>
      </p:ext>
    </p:extLst>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sz="2400" b="1" strike="sngStrike" dirty="0" smtClean="0"/>
              <a:t>SPRING </a:t>
            </a:r>
            <a:r>
              <a:rPr lang="it-IT" sz="2400" b="1" strike="sngStrike" dirty="0"/>
              <a:t>BOOT </a:t>
            </a:r>
            <a:r>
              <a:rPr lang="it-IT" sz="2400" b="1" strike="sngStrike" dirty="0" smtClean="0"/>
              <a:t>JPA - </a:t>
            </a:r>
            <a:r>
              <a:rPr lang="it-IT" sz="2400" b="1" strike="sngStrike" dirty="0" err="1" smtClean="0"/>
              <a:t>Hibernate</a:t>
            </a:r>
            <a:endParaRPr lang="it-IT" sz="2400" b="1" strike="sngStrike" dirty="0" smtClean="0"/>
          </a:p>
          <a:p>
            <a:pPr marL="0" indent="0">
              <a:buNone/>
            </a:pPr>
            <a:r>
              <a:rPr lang="en-US" sz="2800" b="1" strike="sngStrike" dirty="0"/>
              <a:t>Object/Relational Mapping</a:t>
            </a:r>
          </a:p>
          <a:p>
            <a:pPr marL="0" indent="0">
              <a:buNone/>
            </a:pPr>
            <a:r>
              <a:rPr lang="en-US" sz="2800" strike="sngStrike" dirty="0"/>
              <a:t>Hibernate ORM enables developers to more easily write applications whose data outlives the application process. As an Object/Relational Mapping (ORM) framework, Hibernate is concerned with data persistence as it applies to relational databases (via JDBC). Unfamiliar with the notion of ORM? </a:t>
            </a:r>
            <a:r>
              <a:rPr lang="en-US" sz="2800" strike="sngStrike" dirty="0">
                <a:hlinkClick r:id="rId2"/>
              </a:rPr>
              <a:t>Read here</a:t>
            </a:r>
            <a:r>
              <a:rPr lang="en-US" sz="2800" strike="sngStrike" dirty="0"/>
              <a:t>.</a:t>
            </a:r>
          </a:p>
          <a:p>
            <a:pPr marL="0" indent="0">
              <a:buNone/>
            </a:pPr>
            <a:r>
              <a:rPr lang="en-US" sz="2800" b="1" strike="sngStrike" dirty="0"/>
              <a:t>JPA Provider</a:t>
            </a:r>
          </a:p>
          <a:p>
            <a:pPr marL="0" indent="0">
              <a:buNone/>
            </a:pPr>
            <a:r>
              <a:rPr lang="en-US" sz="2800" strike="sngStrike" dirty="0"/>
              <a:t>In addition to its own "native" API, Hibernate is also an implementation of the Java Persistence API (JPA) specification. As such, it can be easily used in any environment supporting JPA including Java SE applications, Java EE application servers, Enterprise </a:t>
            </a:r>
            <a:r>
              <a:rPr lang="en-US" sz="2800" strike="sngStrike" dirty="0" err="1"/>
              <a:t>OSGi</a:t>
            </a:r>
            <a:r>
              <a:rPr lang="en-US" sz="2800" strike="sngStrike" dirty="0"/>
              <a:t> containers, etc.</a:t>
            </a:r>
          </a:p>
          <a:p>
            <a:pPr marL="0" indent="0">
              <a:buNone/>
            </a:pPr>
            <a:r>
              <a:rPr lang="en-US" sz="2800" b="1" strike="sngStrike" dirty="0"/>
              <a:t>Idiomatic persistence</a:t>
            </a:r>
          </a:p>
          <a:p>
            <a:pPr marL="0" indent="0">
              <a:buNone/>
            </a:pPr>
            <a:r>
              <a:rPr lang="en-US" sz="2800" strike="sngStrike" dirty="0"/>
              <a:t>Hibernate enables you to develop persistent classes following natural Object-oriented idioms including inheritance, polymorphism, association, composition, and the Java collections framework. Hibernate requires no interfaces or base classes for persistent classes and enables any class or data structure to be persistent.</a:t>
            </a:r>
          </a:p>
          <a:p>
            <a:pPr marL="0" indent="0">
              <a:buNone/>
            </a:pPr>
            <a:r>
              <a:rPr lang="en-US" sz="2800" b="1" strike="sngStrike" dirty="0"/>
              <a:t>High Performance</a:t>
            </a:r>
          </a:p>
          <a:p>
            <a:pPr marL="0" indent="0">
              <a:buNone/>
            </a:pPr>
            <a:r>
              <a:rPr lang="en-US" sz="2800" strike="sngStrike" dirty="0"/>
              <a:t>Hibernate supports lazy initialization, numerous fetching strategies and optimistic locking with automatic versioning and time stamping. Hibernate requires no special database tables or fields and generates much of the SQL at system initialization time instead of at runtime.</a:t>
            </a:r>
          </a:p>
          <a:p>
            <a:pPr marL="0" indent="0">
              <a:buNone/>
            </a:pPr>
            <a:r>
              <a:rPr lang="en-US" sz="2800" strike="sngStrike" dirty="0"/>
              <a:t>Hibernate consistently offers superior performance over straight JDBC code, both in terms of developer productivity and runtime performance.</a:t>
            </a:r>
          </a:p>
          <a:p>
            <a:pPr marL="0" indent="0">
              <a:buNone/>
            </a:pPr>
            <a:r>
              <a:rPr lang="en-US" sz="2800" b="1" strike="sngStrike" dirty="0"/>
              <a:t>Scalability</a:t>
            </a:r>
          </a:p>
          <a:p>
            <a:pPr marL="0" indent="0">
              <a:buNone/>
            </a:pPr>
            <a:r>
              <a:rPr lang="en-US" sz="2800" strike="sngStrike" dirty="0"/>
              <a:t>Hibernate was designed to work in an application server cluster and deliver a highly scalable architecture. Hibernate scales well in any environment: Use it to drive your in-house Intranet that serves hundreds of users or for mission-critical applications that serve hundreds of thousands.</a:t>
            </a:r>
          </a:p>
          <a:p>
            <a:pPr marL="0" indent="0">
              <a:buNone/>
            </a:pPr>
            <a:r>
              <a:rPr lang="en-US" sz="2800" b="1" strike="sngStrike" dirty="0"/>
              <a:t>Reliable</a:t>
            </a:r>
          </a:p>
          <a:p>
            <a:pPr marL="0" indent="0">
              <a:buNone/>
            </a:pPr>
            <a:r>
              <a:rPr lang="en-US" sz="2800" strike="sngStrike" dirty="0"/>
              <a:t>Hibernate is well known for its excellent stability and quality, proven by the acceptance and use by tens of thousands of Java developers.</a:t>
            </a:r>
          </a:p>
          <a:p>
            <a:pPr marL="0" indent="0">
              <a:buNone/>
            </a:pPr>
            <a:r>
              <a:rPr lang="en-US" sz="2800" b="1" strike="sngStrike" dirty="0"/>
              <a:t>Extensibility</a:t>
            </a:r>
          </a:p>
          <a:p>
            <a:pPr marL="0" indent="0">
              <a:buNone/>
            </a:pPr>
            <a:r>
              <a:rPr lang="en-US" sz="2800" strike="sngStrike" dirty="0"/>
              <a:t>Hibernate is highly configurable and extensible.</a:t>
            </a:r>
          </a:p>
          <a:p>
            <a:pPr lvl="1"/>
            <a:endParaRPr lang="it-IT" dirty="0" smtClean="0"/>
          </a:p>
          <a:p>
            <a:endParaRPr lang="it-IT" dirty="0" smtClean="0"/>
          </a:p>
          <a:p>
            <a:endParaRPr lang="it-IT" dirty="0"/>
          </a:p>
        </p:txBody>
      </p:sp>
    </p:spTree>
    <p:extLst>
      <p:ext uri="{BB962C8B-B14F-4D97-AF65-F5344CB8AC3E}">
        <p14:creationId xmlns:p14="http://schemas.microsoft.com/office/powerpoint/2010/main" val="1125209612"/>
      </p:ext>
    </p:extLst>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17538" y="1676400"/>
            <a:ext cx="23134637" cy="6405736"/>
          </a:xfrm>
        </p:spPr>
        <p:txBody>
          <a:bodyPr/>
          <a:lstStyle/>
          <a:p>
            <a:r>
              <a:rPr lang="it-IT" sz="2800" strike="sngStrike" dirty="0" err="1" smtClean="0"/>
              <a:t>Which</a:t>
            </a:r>
            <a:r>
              <a:rPr lang="it-IT" sz="2800" strike="sngStrike" dirty="0" smtClean="0"/>
              <a:t> </a:t>
            </a:r>
            <a:r>
              <a:rPr lang="it-IT" sz="2800" strike="sngStrike" dirty="0" err="1" smtClean="0"/>
              <a:t>is</a:t>
            </a:r>
            <a:r>
              <a:rPr lang="it-IT" sz="2800" strike="sngStrike" dirty="0" smtClean="0"/>
              <a:t> the database </a:t>
            </a:r>
            <a:r>
              <a:rPr lang="it-IT" sz="2800" strike="sngStrike" dirty="0" err="1" smtClean="0"/>
              <a:t>architecture</a:t>
            </a:r>
            <a:r>
              <a:rPr lang="it-IT" sz="2800" strike="sngStrike" dirty="0" smtClean="0"/>
              <a:t> </a:t>
            </a:r>
            <a:r>
              <a:rPr lang="it-IT" sz="2800" strike="sngStrike" dirty="0" err="1" smtClean="0"/>
              <a:t>that</a:t>
            </a:r>
            <a:r>
              <a:rPr lang="it-IT" sz="2800" strike="sngStrike" dirty="0" smtClean="0"/>
              <a:t> </a:t>
            </a:r>
            <a:r>
              <a:rPr lang="it-IT" sz="2800" strike="sngStrike" dirty="0" err="1" smtClean="0"/>
              <a:t>fits</a:t>
            </a:r>
            <a:r>
              <a:rPr lang="it-IT" sz="2800" strike="sngStrike" dirty="0" smtClean="0"/>
              <a:t> </a:t>
            </a:r>
            <a:r>
              <a:rPr lang="it-IT" sz="2800" strike="sngStrike" dirty="0" err="1" smtClean="0"/>
              <a:t>better</a:t>
            </a:r>
            <a:r>
              <a:rPr lang="it-IT" sz="2800" strike="sngStrike" dirty="0" smtClean="0"/>
              <a:t> a </a:t>
            </a:r>
            <a:r>
              <a:rPr lang="it-IT" sz="2800" strike="sngStrike" dirty="0" err="1" smtClean="0"/>
              <a:t>microservice</a:t>
            </a:r>
            <a:r>
              <a:rPr lang="it-IT" sz="2800" strike="sngStrike" dirty="0" smtClean="0"/>
              <a:t> design pattern: DATABASE PER SERVICE PATTERN</a:t>
            </a:r>
          </a:p>
          <a:p>
            <a:pPr lvl="1"/>
            <a:r>
              <a:rPr lang="it-IT" sz="2800" dirty="0" smtClean="0"/>
              <a:t>With a «Database per service» pattern </a:t>
            </a:r>
            <a:r>
              <a:rPr lang="it-IT" sz="2800" dirty="0" err="1" smtClean="0"/>
              <a:t>it</a:t>
            </a:r>
            <a:r>
              <a:rPr lang="it-IT" sz="2800" dirty="0" smtClean="0"/>
              <a:t> </a:t>
            </a:r>
            <a:r>
              <a:rPr lang="it-IT" sz="2800" dirty="0" err="1" smtClean="0"/>
              <a:t>is</a:t>
            </a:r>
            <a:r>
              <a:rPr lang="it-IT" sz="2800" dirty="0" smtClean="0"/>
              <a:t> </a:t>
            </a:r>
            <a:r>
              <a:rPr lang="it-IT" sz="2800" dirty="0" err="1" smtClean="0"/>
              <a:t>possible</a:t>
            </a:r>
            <a:r>
              <a:rPr lang="it-IT" sz="2800" dirty="0" smtClean="0"/>
              <a:t> to </a:t>
            </a:r>
            <a:r>
              <a:rPr lang="it-IT" sz="2800" dirty="0" err="1" smtClean="0"/>
              <a:t>achieve</a:t>
            </a:r>
            <a:r>
              <a:rPr lang="it-IT" sz="2800" dirty="0" smtClean="0"/>
              <a:t> </a:t>
            </a:r>
            <a:r>
              <a:rPr lang="it-IT" sz="2800" dirty="0" err="1" smtClean="0"/>
              <a:t>that</a:t>
            </a:r>
            <a:r>
              <a:rPr lang="it-IT" sz="2800" dirty="0" smtClean="0"/>
              <a:t>:</a:t>
            </a:r>
          </a:p>
          <a:p>
            <a:pPr lvl="2"/>
            <a:r>
              <a:rPr lang="it-IT" sz="2800" dirty="0" err="1" smtClean="0"/>
              <a:t>Each</a:t>
            </a:r>
            <a:r>
              <a:rPr lang="it-IT" sz="2800" dirty="0" smtClean="0"/>
              <a:t> </a:t>
            </a:r>
            <a:r>
              <a:rPr lang="it-IT" sz="2800" dirty="0" err="1" smtClean="0"/>
              <a:t>microservice’s</a:t>
            </a:r>
            <a:r>
              <a:rPr lang="it-IT" sz="2800" dirty="0" smtClean="0"/>
              <a:t> </a:t>
            </a:r>
            <a:r>
              <a:rPr lang="it-IT" sz="2800" dirty="0" err="1" smtClean="0"/>
              <a:t>persistence</a:t>
            </a:r>
            <a:r>
              <a:rPr lang="it-IT" sz="2800" dirty="0" smtClean="0"/>
              <a:t> data private to </a:t>
            </a:r>
            <a:r>
              <a:rPr lang="it-IT" sz="2800" dirty="0" err="1" smtClean="0"/>
              <a:t>that</a:t>
            </a:r>
            <a:r>
              <a:rPr lang="it-IT" sz="2800" dirty="0" smtClean="0"/>
              <a:t> service </a:t>
            </a:r>
            <a:r>
              <a:rPr lang="it-IT" sz="2800" dirty="0" err="1" smtClean="0"/>
              <a:t>accessible</a:t>
            </a:r>
            <a:r>
              <a:rPr lang="it-IT" sz="2800" dirty="0" smtClean="0"/>
              <a:t> </a:t>
            </a:r>
            <a:r>
              <a:rPr lang="it-IT" sz="2800" dirty="0" err="1" smtClean="0"/>
              <a:t>only</a:t>
            </a:r>
            <a:r>
              <a:rPr lang="it-IT" sz="2800" dirty="0" smtClean="0"/>
              <a:t> via </a:t>
            </a:r>
            <a:r>
              <a:rPr lang="it-IT" sz="2800" dirty="0" err="1" smtClean="0"/>
              <a:t>its</a:t>
            </a:r>
            <a:r>
              <a:rPr lang="it-IT" sz="2800" dirty="0" smtClean="0"/>
              <a:t> API</a:t>
            </a:r>
          </a:p>
          <a:p>
            <a:pPr lvl="3"/>
            <a:r>
              <a:rPr lang="it-IT" sz="2800" dirty="0" smtClean="0"/>
              <a:t>To </a:t>
            </a:r>
            <a:r>
              <a:rPr lang="it-IT" sz="2800" dirty="0" err="1" smtClean="0"/>
              <a:t>keep</a:t>
            </a:r>
            <a:r>
              <a:rPr lang="it-IT" sz="2800" dirty="0" smtClean="0"/>
              <a:t> data private in case of </a:t>
            </a:r>
            <a:r>
              <a:rPr lang="it-IT" sz="2800" dirty="0" err="1" smtClean="0"/>
              <a:t>relational</a:t>
            </a:r>
            <a:r>
              <a:rPr lang="it-IT" sz="2800" dirty="0" smtClean="0"/>
              <a:t> database </a:t>
            </a:r>
            <a:r>
              <a:rPr lang="it-IT" sz="2800" dirty="0" err="1" smtClean="0"/>
              <a:t>such</a:t>
            </a:r>
            <a:r>
              <a:rPr lang="it-IT" sz="2800" dirty="0" smtClean="0"/>
              <a:t> are the option:</a:t>
            </a:r>
          </a:p>
          <a:p>
            <a:pPr lvl="4"/>
            <a:r>
              <a:rPr lang="it-IT" sz="2800" dirty="0" smtClean="0"/>
              <a:t>Private-</a:t>
            </a:r>
            <a:r>
              <a:rPr lang="it-IT" sz="2800" dirty="0" err="1" smtClean="0"/>
              <a:t>table</a:t>
            </a:r>
            <a:r>
              <a:rPr lang="it-IT" sz="2800" dirty="0" smtClean="0"/>
              <a:t>-per service (</a:t>
            </a:r>
            <a:r>
              <a:rPr lang="it-IT" sz="2800" dirty="0" err="1" smtClean="0"/>
              <a:t>lowest</a:t>
            </a:r>
            <a:r>
              <a:rPr lang="it-IT" sz="2800" dirty="0" smtClean="0"/>
              <a:t> overhead)</a:t>
            </a:r>
          </a:p>
          <a:p>
            <a:pPr lvl="4"/>
            <a:r>
              <a:rPr lang="it-IT" sz="2800" dirty="0" smtClean="0"/>
              <a:t>Schema-</a:t>
            </a:r>
            <a:r>
              <a:rPr lang="it-IT" sz="2800" dirty="0" err="1" smtClean="0"/>
              <a:t>per_service</a:t>
            </a:r>
            <a:r>
              <a:rPr lang="it-IT" sz="2800" dirty="0" smtClean="0"/>
              <a:t> (</a:t>
            </a:r>
            <a:r>
              <a:rPr lang="it-IT" sz="2800" dirty="0" err="1" smtClean="0"/>
              <a:t>makes</a:t>
            </a:r>
            <a:r>
              <a:rPr lang="it-IT" sz="2800" dirty="0" smtClean="0"/>
              <a:t> </a:t>
            </a:r>
            <a:r>
              <a:rPr lang="it-IT" sz="2800" dirty="0" err="1" smtClean="0"/>
              <a:t>clear</a:t>
            </a:r>
            <a:r>
              <a:rPr lang="it-IT" sz="2800" dirty="0" smtClean="0"/>
              <a:t> </a:t>
            </a:r>
            <a:r>
              <a:rPr lang="it-IT" sz="2800" dirty="0" err="1" smtClean="0"/>
              <a:t>ownership</a:t>
            </a:r>
            <a:r>
              <a:rPr lang="it-IT" sz="2800" dirty="0" smtClean="0"/>
              <a:t>)</a:t>
            </a:r>
          </a:p>
          <a:p>
            <a:pPr lvl="4"/>
            <a:r>
              <a:rPr lang="it-IT" sz="2800" dirty="0" smtClean="0"/>
              <a:t>Database-server-per-service (for </a:t>
            </a:r>
            <a:r>
              <a:rPr lang="it-IT" sz="2800" dirty="0" err="1" smtClean="0"/>
              <a:t>highly</a:t>
            </a:r>
            <a:r>
              <a:rPr lang="it-IT" sz="2800" dirty="0" smtClean="0"/>
              <a:t> </a:t>
            </a:r>
            <a:r>
              <a:rPr lang="it-IT" sz="2800" dirty="0" err="1" smtClean="0"/>
              <a:t>throughput</a:t>
            </a:r>
            <a:r>
              <a:rPr lang="it-IT" sz="2800" dirty="0" smtClean="0"/>
              <a:t> service – neo4j) </a:t>
            </a:r>
          </a:p>
          <a:p>
            <a:pPr lvl="3"/>
            <a:r>
              <a:rPr lang="it-IT" sz="2800" dirty="0" smtClean="0"/>
              <a:t>To </a:t>
            </a:r>
            <a:r>
              <a:rPr lang="it-IT" sz="2800" dirty="0" err="1" smtClean="0"/>
              <a:t>enforce</a:t>
            </a:r>
            <a:r>
              <a:rPr lang="it-IT" sz="2800" dirty="0" smtClean="0"/>
              <a:t> </a:t>
            </a:r>
            <a:r>
              <a:rPr lang="it-IT" sz="2800" dirty="0" err="1" smtClean="0"/>
              <a:t>encapsulation</a:t>
            </a:r>
            <a:r>
              <a:rPr lang="it-IT" sz="2800" dirty="0" smtClean="0"/>
              <a:t> with </a:t>
            </a:r>
            <a:r>
              <a:rPr lang="it-IT" sz="2800" dirty="0" err="1" smtClean="0"/>
              <a:t>different</a:t>
            </a:r>
            <a:r>
              <a:rPr lang="it-IT" sz="2800" dirty="0" smtClean="0"/>
              <a:t> database </a:t>
            </a:r>
            <a:r>
              <a:rPr lang="it-IT" sz="2800" dirty="0" err="1" smtClean="0"/>
              <a:t>user</a:t>
            </a:r>
            <a:r>
              <a:rPr lang="it-IT" sz="2800" dirty="0" smtClean="0"/>
              <a:t> id to </a:t>
            </a:r>
            <a:r>
              <a:rPr lang="it-IT" sz="2800" dirty="0" err="1" smtClean="0"/>
              <a:t>each</a:t>
            </a:r>
            <a:r>
              <a:rPr lang="it-IT" sz="2800" dirty="0" smtClean="0"/>
              <a:t> service so </a:t>
            </a:r>
            <a:r>
              <a:rPr lang="it-IT" sz="2800" dirty="0" err="1" smtClean="0"/>
              <a:t>developers</a:t>
            </a:r>
            <a:r>
              <a:rPr lang="it-IT" sz="2800" dirty="0" smtClean="0"/>
              <a:t> </a:t>
            </a:r>
            <a:r>
              <a:rPr lang="it-IT" sz="2800" dirty="0" err="1" smtClean="0"/>
              <a:t>wil</a:t>
            </a:r>
            <a:r>
              <a:rPr lang="it-IT" sz="2800" dirty="0" smtClean="0"/>
              <a:t> </a:t>
            </a:r>
            <a:r>
              <a:rPr lang="it-IT" sz="2800" dirty="0" err="1" smtClean="0"/>
              <a:t>not</a:t>
            </a:r>
            <a:r>
              <a:rPr lang="it-IT" sz="2800" dirty="0" smtClean="0"/>
              <a:t> </a:t>
            </a:r>
            <a:r>
              <a:rPr lang="it-IT" sz="2800" dirty="0" err="1" smtClean="0"/>
              <a:t>temped</a:t>
            </a:r>
            <a:r>
              <a:rPr lang="it-IT" sz="2800" dirty="0" smtClean="0"/>
              <a:t> to bypass a service api and </a:t>
            </a:r>
            <a:r>
              <a:rPr lang="it-IT" sz="2800" dirty="0" err="1" smtClean="0"/>
              <a:t>access</a:t>
            </a:r>
            <a:r>
              <a:rPr lang="it-IT" sz="2800" dirty="0" smtClean="0"/>
              <a:t> </a:t>
            </a:r>
            <a:r>
              <a:rPr lang="it-IT" sz="2800" dirty="0" err="1" smtClean="0"/>
              <a:t>it’s</a:t>
            </a:r>
            <a:r>
              <a:rPr lang="it-IT" sz="2800" dirty="0" smtClean="0"/>
              <a:t> data </a:t>
            </a:r>
            <a:r>
              <a:rPr lang="it-IT" sz="2800" dirty="0" err="1" smtClean="0"/>
              <a:t>directly</a:t>
            </a:r>
            <a:endParaRPr lang="it-IT" sz="2800" dirty="0" smtClean="0"/>
          </a:p>
          <a:p>
            <a:pPr lvl="3"/>
            <a:endParaRPr lang="it-IT" sz="2800" dirty="0"/>
          </a:p>
          <a:p>
            <a:pPr lvl="2"/>
            <a:r>
              <a:rPr lang="it-IT" sz="2800" dirty="0" smtClean="0"/>
              <a:t> </a:t>
            </a:r>
          </a:p>
          <a:p>
            <a:pPr lvl="3"/>
            <a:endParaRPr lang="it-IT" sz="2000" dirty="0" smtClean="0"/>
          </a:p>
          <a:p>
            <a:pPr lvl="2"/>
            <a:endParaRPr lang="it-IT" sz="2400" dirty="0"/>
          </a:p>
          <a:p>
            <a:pPr lvl="3"/>
            <a:endParaRPr lang="it-IT" sz="2400" dirty="0"/>
          </a:p>
        </p:txBody>
      </p:sp>
      <p:sp>
        <p:nvSpPr>
          <p:cNvPr id="5" name="Titolo 1"/>
          <p:cNvSpPr>
            <a:spLocks noGrp="1"/>
          </p:cNvSpPr>
          <p:nvPr>
            <p:ph type="title"/>
          </p:nvPr>
        </p:nvSpPr>
        <p:spPr>
          <a:xfrm>
            <a:off x="617538" y="241300"/>
            <a:ext cx="23134637" cy="1358900"/>
          </a:xfrm>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spTree>
    <p:extLst>
      <p:ext uri="{BB962C8B-B14F-4D97-AF65-F5344CB8AC3E}">
        <p14:creationId xmlns:p14="http://schemas.microsoft.com/office/powerpoint/2010/main" val="3233602758"/>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sz="5400" dirty="0" err="1"/>
              <a:t>Requirements</a:t>
            </a:r>
            <a:r>
              <a:rPr lang="it-IT" sz="5400" dirty="0"/>
              <a:t> </a:t>
            </a:r>
            <a:r>
              <a:rPr lang="it-IT" sz="5400" dirty="0" err="1"/>
              <a:t>fullfilment</a:t>
            </a:r>
            <a:r>
              <a:rPr lang="it-IT" sz="5400" dirty="0"/>
              <a:t>: </a:t>
            </a:r>
            <a:r>
              <a:rPr lang="it-IT" sz="5400" dirty="0" err="1"/>
              <a:t>Microservices</a:t>
            </a:r>
            <a:r>
              <a:rPr lang="it-IT" sz="5400" dirty="0"/>
              <a:t> Design Pattern</a:t>
            </a:r>
          </a:p>
        </p:txBody>
      </p:sp>
      <p:sp>
        <p:nvSpPr>
          <p:cNvPr id="8195" name="Rectangle 2"/>
          <p:cNvSpPr>
            <a:spLocks noGrp="1" noChangeArrowheads="1"/>
          </p:cNvSpPr>
          <p:nvPr>
            <p:ph type="body" idx="1"/>
          </p:nvPr>
        </p:nvSpPr>
        <p:spPr/>
        <p:txBody>
          <a:bodyPr/>
          <a:lstStyle/>
          <a:p>
            <a:pPr lvl="1" eaLnBrk="1" hangingPunct="1"/>
            <a:r>
              <a:rPr lang="it-IT" sz="2400" dirty="0" smtClean="0"/>
              <a:t>A </a:t>
            </a:r>
            <a:r>
              <a:rPr lang="it-IT" sz="2400" dirty="0" err="1" smtClean="0"/>
              <a:t>possible</a:t>
            </a:r>
            <a:r>
              <a:rPr lang="it-IT" sz="2400" dirty="0" smtClean="0"/>
              <a:t> design pattern </a:t>
            </a:r>
            <a:r>
              <a:rPr lang="it-IT" sz="2400" dirty="0" err="1" smtClean="0"/>
              <a:t>that</a:t>
            </a:r>
            <a:r>
              <a:rPr lang="it-IT" sz="2400" dirty="0" smtClean="0"/>
              <a:t> </a:t>
            </a:r>
            <a:r>
              <a:rPr lang="it-IT" sz="2400" dirty="0" err="1" smtClean="0"/>
              <a:t>will</a:t>
            </a:r>
            <a:r>
              <a:rPr lang="it-IT" sz="2400" dirty="0" smtClean="0"/>
              <a:t>  </a:t>
            </a:r>
            <a:r>
              <a:rPr lang="it-IT" sz="2400" dirty="0" err="1" smtClean="0"/>
              <a:t>accomplish</a:t>
            </a:r>
            <a:r>
              <a:rPr lang="it-IT" sz="2400" dirty="0" smtClean="0"/>
              <a:t> </a:t>
            </a:r>
            <a:r>
              <a:rPr lang="it-IT" sz="2400" dirty="0" err="1" smtClean="0"/>
              <a:t>all</a:t>
            </a:r>
            <a:r>
              <a:rPr lang="it-IT" sz="2400" dirty="0" smtClean="0"/>
              <a:t> </a:t>
            </a:r>
            <a:r>
              <a:rPr lang="it-IT" sz="2400" dirty="0" err="1" smtClean="0"/>
              <a:t>these</a:t>
            </a:r>
            <a:r>
              <a:rPr lang="it-IT" sz="2400" dirty="0" smtClean="0"/>
              <a:t> </a:t>
            </a:r>
            <a:r>
              <a:rPr lang="it-IT" sz="2400" dirty="0" err="1" smtClean="0"/>
              <a:t>requirement</a:t>
            </a:r>
            <a:r>
              <a:rPr lang="it-IT" sz="2400" dirty="0" smtClean="0"/>
              <a:t> </a:t>
            </a:r>
            <a:r>
              <a:rPr lang="it-IT" sz="2400" dirty="0" err="1" smtClean="0"/>
              <a:t>could</a:t>
            </a:r>
            <a:r>
              <a:rPr lang="it-IT" sz="2400" dirty="0" smtClean="0"/>
              <a:t> be a </a:t>
            </a:r>
            <a:r>
              <a:rPr lang="it-IT" sz="2400" dirty="0" err="1" smtClean="0"/>
              <a:t>Microservices</a:t>
            </a:r>
            <a:r>
              <a:rPr lang="it-IT" sz="2400" dirty="0" smtClean="0"/>
              <a:t> </a:t>
            </a:r>
            <a:r>
              <a:rPr lang="it-IT" sz="2400" dirty="0" err="1" smtClean="0"/>
              <a:t>based</a:t>
            </a:r>
            <a:r>
              <a:rPr lang="it-IT" sz="2400" dirty="0" smtClean="0"/>
              <a:t>  </a:t>
            </a:r>
            <a:r>
              <a:rPr lang="it-IT" sz="2400" dirty="0" err="1" smtClean="0"/>
              <a:t>computing</a:t>
            </a:r>
            <a:r>
              <a:rPr lang="it-IT" sz="2400" dirty="0" smtClean="0"/>
              <a:t> </a:t>
            </a:r>
            <a:r>
              <a:rPr lang="it-IT" sz="2400" dirty="0" err="1" smtClean="0"/>
              <a:t>system</a:t>
            </a:r>
            <a:r>
              <a:rPr lang="it-IT" sz="2400" dirty="0" smtClean="0"/>
              <a:t> </a:t>
            </a:r>
            <a:r>
              <a:rPr lang="it-IT" sz="2400" dirty="0" err="1" smtClean="0"/>
              <a:t>architecture</a:t>
            </a:r>
            <a:endParaRPr lang="it-IT" sz="2400" dirty="0" smtClean="0"/>
          </a:p>
          <a:p>
            <a:pPr lvl="1" eaLnBrk="1" hangingPunct="1"/>
            <a:r>
              <a:rPr lang="it-IT" sz="2400" dirty="0" smtClean="0"/>
              <a:t>The </a:t>
            </a:r>
            <a:r>
              <a:rPr lang="it-IT" sz="2400" dirty="0" err="1"/>
              <a:t>desing</a:t>
            </a:r>
            <a:r>
              <a:rPr lang="it-IT" sz="2400" dirty="0"/>
              <a:t> pattern </a:t>
            </a:r>
            <a:r>
              <a:rPr lang="it-IT" sz="2400" dirty="0" err="1"/>
              <a:t>that</a:t>
            </a:r>
            <a:r>
              <a:rPr lang="it-IT" sz="2400" dirty="0"/>
              <a:t> </a:t>
            </a:r>
            <a:r>
              <a:rPr lang="it-IT" sz="2400" dirty="0" err="1"/>
              <a:t>will</a:t>
            </a:r>
            <a:r>
              <a:rPr lang="it-IT" sz="2400" dirty="0"/>
              <a:t> </a:t>
            </a:r>
            <a:r>
              <a:rPr lang="it-IT" sz="2400" dirty="0" smtClean="0"/>
              <a:t> </a:t>
            </a:r>
            <a:r>
              <a:rPr lang="it-IT" sz="2400" dirty="0" err="1" smtClean="0"/>
              <a:t>accomplish</a:t>
            </a:r>
            <a:r>
              <a:rPr lang="it-IT" sz="2400" dirty="0" smtClean="0"/>
              <a:t> the </a:t>
            </a:r>
            <a:r>
              <a:rPr lang="it-IT" sz="2400" dirty="0" err="1" smtClean="0"/>
              <a:t>listed</a:t>
            </a:r>
            <a:r>
              <a:rPr lang="it-IT" sz="2400" dirty="0" smtClean="0"/>
              <a:t> </a:t>
            </a:r>
            <a:r>
              <a:rPr lang="it-IT" sz="2400" dirty="0" err="1" smtClean="0"/>
              <a:t>requirements</a:t>
            </a:r>
            <a:r>
              <a:rPr lang="it-IT" sz="2400" dirty="0" smtClean="0"/>
              <a:t> </a:t>
            </a:r>
            <a:r>
              <a:rPr lang="it-IT" sz="2400" dirty="0" err="1"/>
              <a:t>could</a:t>
            </a:r>
            <a:r>
              <a:rPr lang="it-IT" sz="2400" dirty="0"/>
              <a:t> </a:t>
            </a:r>
            <a:r>
              <a:rPr lang="it-IT" sz="2400" dirty="0" smtClean="0"/>
              <a:t>be </a:t>
            </a:r>
            <a:r>
              <a:rPr lang="it-IT" sz="2400" dirty="0"/>
              <a:t>a </a:t>
            </a:r>
            <a:r>
              <a:rPr lang="it-IT" sz="2400" dirty="0" err="1"/>
              <a:t>Microservices</a:t>
            </a:r>
            <a:r>
              <a:rPr lang="it-IT" sz="2400" dirty="0"/>
              <a:t> </a:t>
            </a:r>
            <a:r>
              <a:rPr lang="it-IT" sz="2400" dirty="0" err="1"/>
              <a:t>based</a:t>
            </a:r>
            <a:r>
              <a:rPr lang="it-IT" sz="2400" dirty="0"/>
              <a:t>  </a:t>
            </a:r>
            <a:r>
              <a:rPr lang="it-IT" sz="2400" dirty="0" err="1"/>
              <a:t>computing</a:t>
            </a:r>
            <a:r>
              <a:rPr lang="it-IT" sz="2400" dirty="0"/>
              <a:t> </a:t>
            </a:r>
            <a:r>
              <a:rPr lang="it-IT" sz="2400" dirty="0" err="1"/>
              <a:t>system</a:t>
            </a:r>
            <a:r>
              <a:rPr lang="it-IT" sz="2400" dirty="0"/>
              <a:t> </a:t>
            </a:r>
            <a:r>
              <a:rPr lang="it-IT" sz="2400" dirty="0" err="1"/>
              <a:t>architecture</a:t>
            </a:r>
            <a:endParaRPr lang="it-IT" sz="2400" dirty="0"/>
          </a:p>
          <a:p>
            <a:pPr lvl="1" eaLnBrk="1" hangingPunct="1"/>
            <a:r>
              <a:rPr lang="it-IT" sz="2400" dirty="0" err="1" smtClean="0"/>
              <a:t>All</a:t>
            </a:r>
            <a:r>
              <a:rPr lang="it-IT" sz="2400" dirty="0" smtClean="0"/>
              <a:t> </a:t>
            </a:r>
            <a:r>
              <a:rPr lang="it-IT" sz="2400" dirty="0" err="1"/>
              <a:t>these</a:t>
            </a:r>
            <a:r>
              <a:rPr lang="it-IT" sz="2400" dirty="0"/>
              <a:t> </a:t>
            </a:r>
            <a:r>
              <a:rPr lang="it-IT" sz="2400" dirty="0" err="1"/>
              <a:t>requirements</a:t>
            </a:r>
            <a:r>
              <a:rPr lang="it-IT" sz="2400" dirty="0"/>
              <a:t> </a:t>
            </a:r>
            <a:r>
              <a:rPr lang="it-IT" sz="2400" dirty="0" err="1"/>
              <a:t>could</a:t>
            </a:r>
            <a:r>
              <a:rPr lang="it-IT" sz="2400" dirty="0"/>
              <a:t> be </a:t>
            </a:r>
            <a:r>
              <a:rPr lang="it-IT" sz="2400" dirty="0" err="1" smtClean="0"/>
              <a:t>accomplished</a:t>
            </a:r>
            <a:r>
              <a:rPr lang="it-IT" sz="2400" dirty="0" smtClean="0"/>
              <a:t>  </a:t>
            </a:r>
            <a:r>
              <a:rPr lang="it-IT" sz="2400" dirty="0"/>
              <a:t>by a </a:t>
            </a:r>
            <a:r>
              <a:rPr lang="it-IT" sz="2400" dirty="0" err="1"/>
              <a:t>Microservices</a:t>
            </a:r>
            <a:r>
              <a:rPr lang="it-IT" sz="2400" dirty="0"/>
              <a:t> </a:t>
            </a:r>
            <a:r>
              <a:rPr lang="it-IT" sz="2400" dirty="0" err="1"/>
              <a:t>based</a:t>
            </a:r>
            <a:r>
              <a:rPr lang="it-IT" sz="2400" dirty="0"/>
              <a:t>  </a:t>
            </a:r>
            <a:r>
              <a:rPr lang="it-IT" sz="2400" dirty="0" err="1"/>
              <a:t>computing</a:t>
            </a:r>
            <a:r>
              <a:rPr lang="it-IT" sz="2400" dirty="0"/>
              <a:t> </a:t>
            </a:r>
            <a:r>
              <a:rPr lang="it-IT" sz="2400" dirty="0" err="1"/>
              <a:t>system</a:t>
            </a:r>
            <a:r>
              <a:rPr lang="it-IT" sz="2400" dirty="0"/>
              <a:t> </a:t>
            </a:r>
            <a:r>
              <a:rPr lang="it-IT" sz="2400" dirty="0" err="1"/>
              <a:t>architecture</a:t>
            </a:r>
            <a:endParaRPr lang="it-IT" sz="2400" dirty="0"/>
          </a:p>
          <a:p>
            <a:pPr lvl="1" eaLnBrk="1" hangingPunct="1"/>
            <a:r>
              <a:rPr lang="it-IT" sz="2400" b="1" dirty="0" smtClean="0"/>
              <a:t>The </a:t>
            </a:r>
            <a:r>
              <a:rPr lang="it-IT" sz="2400" b="1" dirty="0" err="1" smtClean="0"/>
              <a:t>main</a:t>
            </a:r>
            <a:r>
              <a:rPr lang="it-IT" sz="2400" b="1" dirty="0" smtClean="0"/>
              <a:t> </a:t>
            </a:r>
            <a:r>
              <a:rPr lang="it-IT" sz="2400" b="1" dirty="0" err="1" smtClean="0"/>
              <a:t>features</a:t>
            </a:r>
            <a:r>
              <a:rPr lang="it-IT" sz="2400" b="1" dirty="0" smtClean="0"/>
              <a:t> of </a:t>
            </a:r>
            <a:r>
              <a:rPr lang="it-IT" sz="2400" b="1" dirty="0" err="1" smtClean="0"/>
              <a:t>this</a:t>
            </a:r>
            <a:r>
              <a:rPr lang="it-IT" sz="2400" b="1" dirty="0" smtClean="0"/>
              <a:t> design pattern are:</a:t>
            </a:r>
            <a:endParaRPr lang="it-IT" sz="2400" b="1" dirty="0"/>
          </a:p>
          <a:p>
            <a:pPr lvl="1" eaLnBrk="1" hangingPunct="1"/>
            <a:r>
              <a:rPr lang="it-IT" sz="2400" strike="sngStrike" dirty="0" err="1" smtClean="0"/>
              <a:t>defining</a:t>
            </a:r>
            <a:r>
              <a:rPr lang="it-IT" sz="2400" strike="sngStrike" dirty="0" smtClean="0"/>
              <a:t> the right design pattern </a:t>
            </a:r>
          </a:p>
          <a:p>
            <a:pPr marL="876300" lvl="2" indent="0" eaLnBrk="1" hangingPunct="1">
              <a:buNone/>
            </a:pPr>
            <a:r>
              <a:rPr lang="it-IT" sz="2400" strike="sngStrike" dirty="0" smtClean="0"/>
              <a:t>Microservices </a:t>
            </a:r>
          </a:p>
          <a:p>
            <a:pPr marL="876300" lvl="2" indent="0" eaLnBrk="1" hangingPunct="1">
              <a:buNone/>
            </a:pPr>
            <a:r>
              <a:rPr lang="it-IT" sz="2400" strike="sngStrike" dirty="0"/>
              <a:t>	</a:t>
            </a:r>
            <a:r>
              <a:rPr lang="it-IT" sz="2400" strike="sngStrike" dirty="0" smtClean="0"/>
              <a:t>build a </a:t>
            </a:r>
            <a:r>
              <a:rPr lang="it-IT" sz="2400" strike="sngStrike" dirty="0" err="1" smtClean="0"/>
              <a:t>system</a:t>
            </a:r>
            <a:r>
              <a:rPr lang="it-IT" sz="2400" strike="sngStrike" dirty="0" smtClean="0"/>
              <a:t> </a:t>
            </a:r>
            <a:r>
              <a:rPr lang="it-IT" sz="2400" strike="sngStrike" dirty="0" err="1" smtClean="0"/>
              <a:t>based</a:t>
            </a:r>
            <a:r>
              <a:rPr lang="it-IT" sz="2400" strike="sngStrike" dirty="0" smtClean="0"/>
              <a:t> on microservices </a:t>
            </a:r>
            <a:r>
              <a:rPr lang="it-IT" sz="2400" strike="sngStrike" dirty="0" err="1" smtClean="0"/>
              <a:t>architecture</a:t>
            </a:r>
            <a:r>
              <a:rPr lang="it-IT" sz="2400" strike="sngStrike" dirty="0" smtClean="0"/>
              <a:t> </a:t>
            </a:r>
            <a:r>
              <a:rPr lang="it-IT" sz="2400" strike="sngStrike" dirty="0" err="1" smtClean="0"/>
              <a:t>could</a:t>
            </a:r>
            <a:r>
              <a:rPr lang="it-IT" sz="2400" strike="sngStrike" dirty="0" smtClean="0"/>
              <a:t> </a:t>
            </a:r>
            <a:r>
              <a:rPr lang="it-IT" sz="2400" strike="sngStrike" dirty="0" err="1" smtClean="0"/>
              <a:t>lead</a:t>
            </a:r>
            <a:endParaRPr lang="it-IT" sz="2400" strike="sngStrike" dirty="0" smtClean="0"/>
          </a:p>
          <a:p>
            <a:pPr lvl="2"/>
            <a:r>
              <a:rPr lang="it-IT" sz="2400" dirty="0"/>
              <a:t>Services </a:t>
            </a:r>
            <a:r>
              <a:rPr lang="it-IT" sz="2400" dirty="0" err="1"/>
              <a:t>loosely</a:t>
            </a:r>
            <a:r>
              <a:rPr lang="it-IT" sz="2400" dirty="0"/>
              <a:t> </a:t>
            </a:r>
            <a:r>
              <a:rPr lang="it-IT" sz="2400" dirty="0" err="1"/>
              <a:t>coupled</a:t>
            </a:r>
            <a:r>
              <a:rPr lang="it-IT" sz="2400" dirty="0"/>
              <a:t>, so </a:t>
            </a:r>
            <a:r>
              <a:rPr lang="it-IT" sz="2400" dirty="0" err="1"/>
              <a:t>that</a:t>
            </a:r>
            <a:r>
              <a:rPr lang="it-IT" sz="2400" dirty="0"/>
              <a:t> </a:t>
            </a:r>
            <a:r>
              <a:rPr lang="it-IT" sz="2400" dirty="0" err="1"/>
              <a:t>they</a:t>
            </a:r>
            <a:r>
              <a:rPr lang="it-IT" sz="2400" dirty="0"/>
              <a:t> can </a:t>
            </a:r>
            <a:r>
              <a:rPr lang="it-IT" sz="2400" dirty="0" err="1"/>
              <a:t>developed</a:t>
            </a:r>
            <a:r>
              <a:rPr lang="it-IT" sz="2400" dirty="0"/>
              <a:t>, </a:t>
            </a:r>
            <a:r>
              <a:rPr lang="it-IT" sz="2400" dirty="0" err="1"/>
              <a:t>deployed</a:t>
            </a:r>
            <a:r>
              <a:rPr lang="it-IT" sz="2400" dirty="0"/>
              <a:t> and </a:t>
            </a:r>
            <a:r>
              <a:rPr lang="it-IT" sz="2400" dirty="0" err="1" smtClean="0"/>
              <a:t>scaled</a:t>
            </a:r>
            <a:r>
              <a:rPr lang="it-IT" sz="2400" dirty="0" smtClean="0"/>
              <a:t>-out </a:t>
            </a:r>
            <a:r>
              <a:rPr lang="it-IT" sz="2400" dirty="0" err="1"/>
              <a:t>indipendently</a:t>
            </a:r>
            <a:r>
              <a:rPr lang="it-IT" sz="2400" dirty="0"/>
              <a:t> </a:t>
            </a:r>
          </a:p>
          <a:p>
            <a:pPr lvl="2"/>
            <a:r>
              <a:rPr lang="it-IT" sz="2400" strike="sngStrike" dirty="0"/>
              <a:t>Business </a:t>
            </a:r>
            <a:r>
              <a:rPr lang="it-IT" sz="2400" strike="sngStrike" dirty="0" err="1"/>
              <a:t>transactions</a:t>
            </a:r>
            <a:r>
              <a:rPr lang="it-IT" sz="2400" strike="sngStrike" dirty="0"/>
              <a:t> </a:t>
            </a:r>
            <a:r>
              <a:rPr lang="it-IT" sz="2400" strike="sngStrike" dirty="0" err="1"/>
              <a:t>that</a:t>
            </a:r>
            <a:r>
              <a:rPr lang="it-IT" sz="2400" strike="sngStrike" dirty="0"/>
              <a:t> </a:t>
            </a:r>
            <a:r>
              <a:rPr lang="it-IT" sz="2400" strike="sngStrike" dirty="0" err="1"/>
              <a:t>need</a:t>
            </a:r>
            <a:r>
              <a:rPr lang="it-IT" sz="2400" strike="sngStrike" dirty="0"/>
              <a:t> to update data </a:t>
            </a:r>
            <a:r>
              <a:rPr lang="it-IT" sz="2400" strike="sngStrike" dirty="0" err="1"/>
              <a:t>ownd</a:t>
            </a:r>
            <a:r>
              <a:rPr lang="it-IT" sz="2400" strike="sngStrike" dirty="0"/>
              <a:t> by multiple </a:t>
            </a:r>
            <a:r>
              <a:rPr lang="it-IT" sz="2400" strike="sngStrike" dirty="0" err="1"/>
              <a:t>services</a:t>
            </a:r>
            <a:endParaRPr lang="it-IT" sz="2400" strike="sngStrike" dirty="0"/>
          </a:p>
          <a:p>
            <a:pPr lvl="2"/>
            <a:r>
              <a:rPr lang="it-IT" sz="2400" strike="sngStrike" dirty="0"/>
              <a:t>Some </a:t>
            </a:r>
            <a:r>
              <a:rPr lang="it-IT" sz="2400" strike="sngStrike" dirty="0" err="1"/>
              <a:t>queries</a:t>
            </a:r>
            <a:r>
              <a:rPr lang="it-IT" sz="2400" strike="sngStrike" dirty="0"/>
              <a:t> must join data </a:t>
            </a:r>
            <a:r>
              <a:rPr lang="it-IT" sz="2400" strike="sngStrike" dirty="0" err="1"/>
              <a:t>owned</a:t>
            </a:r>
            <a:r>
              <a:rPr lang="it-IT" sz="2400" strike="sngStrike" dirty="0"/>
              <a:t> by multiple </a:t>
            </a:r>
            <a:r>
              <a:rPr lang="it-IT" sz="2400" strike="sngStrike" dirty="0" err="1"/>
              <a:t>services</a:t>
            </a:r>
            <a:endParaRPr lang="it-IT" sz="2400" strike="sngStrike" dirty="0"/>
          </a:p>
          <a:p>
            <a:pPr lvl="2" eaLnBrk="1" hangingPunct="1"/>
            <a:r>
              <a:rPr lang="it-IT" sz="2400" dirty="0" err="1" smtClean="0"/>
              <a:t>Each</a:t>
            </a:r>
            <a:r>
              <a:rPr lang="it-IT" sz="2400" dirty="0" smtClean="0"/>
              <a:t> service </a:t>
            </a:r>
            <a:r>
              <a:rPr lang="it-IT" sz="2400" dirty="0" err="1" smtClean="0"/>
              <a:t>could</a:t>
            </a:r>
            <a:r>
              <a:rPr lang="it-IT" sz="2400" dirty="0" smtClean="0"/>
              <a:t> be </a:t>
            </a:r>
            <a:r>
              <a:rPr lang="it-IT" sz="2400" dirty="0" err="1" smtClean="0"/>
              <a:t>developed</a:t>
            </a:r>
            <a:r>
              <a:rPr lang="it-IT" sz="2400" dirty="0" smtClean="0"/>
              <a:t> </a:t>
            </a:r>
            <a:r>
              <a:rPr lang="it-IT" sz="2400" dirty="0" err="1" smtClean="0"/>
              <a:t>using</a:t>
            </a:r>
            <a:r>
              <a:rPr lang="it-IT" sz="2400" dirty="0" smtClean="0"/>
              <a:t> a </a:t>
            </a:r>
            <a:r>
              <a:rPr lang="it-IT" sz="2400" dirty="0" err="1" smtClean="0"/>
              <a:t>different</a:t>
            </a:r>
            <a:r>
              <a:rPr lang="it-IT" sz="2400" dirty="0" smtClean="0"/>
              <a:t> </a:t>
            </a:r>
            <a:r>
              <a:rPr lang="it-IT" sz="2400" dirty="0" err="1" smtClean="0"/>
              <a:t>technology</a:t>
            </a:r>
            <a:r>
              <a:rPr lang="it-IT" sz="2400" dirty="0" smtClean="0"/>
              <a:t> </a:t>
            </a:r>
            <a:r>
              <a:rPr lang="it-IT" sz="2400" strike="sngStrike" dirty="0" smtClean="0"/>
              <a:t>inside </a:t>
            </a:r>
            <a:r>
              <a:rPr lang="it-IT" sz="2400" strike="sngStrike" dirty="0" err="1" smtClean="0"/>
              <a:t>each</a:t>
            </a:r>
            <a:r>
              <a:rPr lang="it-IT" sz="2400" strike="sngStrike" dirty="0" smtClean="0"/>
              <a:t> service  i.e. database </a:t>
            </a:r>
            <a:r>
              <a:rPr lang="it-IT" sz="2400" strike="sngStrike" dirty="0" err="1" smtClean="0"/>
              <a:t>engine</a:t>
            </a:r>
            <a:r>
              <a:rPr lang="it-IT" sz="2400" strike="sngStrike" dirty="0" smtClean="0"/>
              <a:t> (neo4j; </a:t>
            </a:r>
            <a:r>
              <a:rPr lang="it-IT" sz="2400" strike="sngStrike" dirty="0" err="1" smtClean="0"/>
              <a:t>relational</a:t>
            </a:r>
            <a:r>
              <a:rPr lang="it-IT" sz="2400" strike="sngStrike" dirty="0" smtClean="0"/>
              <a:t>, no sql)</a:t>
            </a:r>
          </a:p>
          <a:p>
            <a:pPr lvl="2" eaLnBrk="1" hangingPunct="1"/>
            <a:r>
              <a:rPr lang="it-IT" sz="2400" dirty="0" err="1" smtClean="0"/>
              <a:t>Each</a:t>
            </a:r>
            <a:r>
              <a:rPr lang="it-IT" sz="2400" dirty="0" smtClean="0"/>
              <a:t> </a:t>
            </a:r>
            <a:r>
              <a:rPr lang="it-IT" sz="2400" dirty="0"/>
              <a:t>service </a:t>
            </a:r>
            <a:r>
              <a:rPr lang="it-IT" sz="2400" dirty="0" err="1" smtClean="0"/>
              <a:t>could</a:t>
            </a:r>
            <a:r>
              <a:rPr lang="it-IT" sz="2400" dirty="0" smtClean="0"/>
              <a:t> </a:t>
            </a:r>
            <a:r>
              <a:rPr lang="it-IT" sz="2400" dirty="0" err="1" smtClean="0"/>
              <a:t>have</a:t>
            </a:r>
            <a:r>
              <a:rPr lang="it-IT" sz="2400" dirty="0" smtClean="0"/>
              <a:t> a </a:t>
            </a:r>
            <a:r>
              <a:rPr lang="it-IT" sz="2400" dirty="0" err="1" smtClean="0"/>
              <a:t>different</a:t>
            </a:r>
            <a:r>
              <a:rPr lang="it-IT" sz="2400" dirty="0" smtClean="0"/>
              <a:t> </a:t>
            </a:r>
            <a:r>
              <a:rPr lang="it-IT" sz="2400" dirty="0"/>
              <a:t>data </a:t>
            </a:r>
            <a:r>
              <a:rPr lang="it-IT" sz="2400" dirty="0" err="1"/>
              <a:t>store</a:t>
            </a:r>
            <a:r>
              <a:rPr lang="it-IT" sz="2400" dirty="0"/>
              <a:t> </a:t>
            </a:r>
            <a:r>
              <a:rPr lang="it-IT" sz="2400" dirty="0" err="1" smtClean="0"/>
              <a:t>according</a:t>
            </a:r>
            <a:r>
              <a:rPr lang="it-IT" sz="2400" dirty="0" smtClean="0"/>
              <a:t> to business and </a:t>
            </a:r>
            <a:r>
              <a:rPr lang="it-IT" sz="2400" dirty="0" err="1" smtClean="0"/>
              <a:t>techincal</a:t>
            </a:r>
            <a:r>
              <a:rPr lang="it-IT" sz="2400" dirty="0" smtClean="0"/>
              <a:t> </a:t>
            </a:r>
            <a:r>
              <a:rPr lang="it-IT" sz="2400" dirty="0" err="1" smtClean="0"/>
              <a:t>requirements</a:t>
            </a:r>
            <a:r>
              <a:rPr lang="it-IT" sz="2400" dirty="0" smtClean="0"/>
              <a:t> </a:t>
            </a:r>
            <a:r>
              <a:rPr lang="it-IT" sz="2400" strike="sngStrike" dirty="0" err="1"/>
              <a:t>accordign</a:t>
            </a:r>
            <a:r>
              <a:rPr lang="it-IT" sz="2400" strike="sngStrike" dirty="0"/>
              <a:t> to </a:t>
            </a:r>
            <a:r>
              <a:rPr lang="it-IT" sz="2400" strike="sngStrike" dirty="0" err="1"/>
              <a:t>requirements</a:t>
            </a:r>
            <a:r>
              <a:rPr lang="it-IT" sz="2400" strike="sngStrike" dirty="0"/>
              <a:t> and </a:t>
            </a:r>
            <a:r>
              <a:rPr lang="it-IT" sz="2400" strike="sngStrike" dirty="0" err="1"/>
              <a:t>his</a:t>
            </a:r>
            <a:r>
              <a:rPr lang="it-IT" sz="2400" strike="sngStrike" dirty="0"/>
              <a:t> business </a:t>
            </a:r>
          </a:p>
          <a:p>
            <a:pPr lvl="2" eaLnBrk="1" hangingPunct="1"/>
            <a:r>
              <a:rPr lang="it-IT" sz="2400" strike="sngStrike" dirty="0" err="1" smtClean="0"/>
              <a:t>Each</a:t>
            </a:r>
            <a:r>
              <a:rPr lang="it-IT" sz="2400" strike="sngStrike" dirty="0" smtClean="0"/>
              <a:t> service in </a:t>
            </a:r>
            <a:r>
              <a:rPr lang="it-IT" sz="2400" strike="sngStrike" dirty="0" err="1" smtClean="0"/>
              <a:t>need</a:t>
            </a:r>
            <a:r>
              <a:rPr lang="it-IT" sz="2400" strike="sngStrike" dirty="0" smtClean="0"/>
              <a:t> of </a:t>
            </a:r>
            <a:r>
              <a:rPr lang="it-IT" sz="2400" strike="sngStrike" dirty="0" err="1" smtClean="0"/>
              <a:t>improvement</a:t>
            </a:r>
            <a:r>
              <a:rPr lang="it-IT" sz="2400" strike="sngStrike" dirty="0" smtClean="0"/>
              <a:t> or </a:t>
            </a:r>
            <a:r>
              <a:rPr lang="it-IT" sz="2400" strike="sngStrike" dirty="0" err="1" smtClean="0"/>
              <a:t>scaling</a:t>
            </a:r>
            <a:r>
              <a:rPr lang="it-IT" sz="2400" strike="sngStrike" dirty="0" smtClean="0"/>
              <a:t> up </a:t>
            </a:r>
          </a:p>
          <a:p>
            <a:pPr lvl="2" eaLnBrk="1" hangingPunct="1"/>
            <a:r>
              <a:rPr lang="it-IT" sz="2400" dirty="0" err="1" smtClean="0"/>
              <a:t>If</a:t>
            </a:r>
            <a:r>
              <a:rPr lang="it-IT" sz="2400" dirty="0" smtClean="0"/>
              <a:t> </a:t>
            </a:r>
            <a:r>
              <a:rPr lang="it-IT" sz="2400" dirty="0" err="1" smtClean="0"/>
              <a:t>one</a:t>
            </a:r>
            <a:r>
              <a:rPr lang="it-IT" sz="2400" dirty="0" smtClean="0"/>
              <a:t> service </a:t>
            </a:r>
            <a:r>
              <a:rPr lang="it-IT" sz="2400" strike="sngStrike" dirty="0" smtClean="0"/>
              <a:t>(</a:t>
            </a:r>
            <a:r>
              <a:rPr lang="it-IT" sz="2400" strike="sngStrike" dirty="0" err="1" smtClean="0"/>
              <a:t>as</a:t>
            </a:r>
            <a:r>
              <a:rPr lang="it-IT" sz="2400" strike="sngStrike" dirty="0" smtClean="0"/>
              <a:t> a </a:t>
            </a:r>
            <a:r>
              <a:rPr lang="it-IT" sz="2400" strike="sngStrike" dirty="0" err="1" smtClean="0"/>
              <a:t>a</a:t>
            </a:r>
            <a:r>
              <a:rPr lang="it-IT" sz="2400" strike="sngStrike" dirty="0" smtClean="0"/>
              <a:t> part of the </a:t>
            </a:r>
            <a:r>
              <a:rPr lang="it-IT" sz="2400" strike="sngStrike" dirty="0" err="1" smtClean="0"/>
              <a:t>system</a:t>
            </a:r>
            <a:r>
              <a:rPr lang="it-IT" sz="2400" dirty="0" smtClean="0"/>
              <a:t>)  </a:t>
            </a:r>
            <a:r>
              <a:rPr lang="it-IT" sz="2400" dirty="0" err="1" smtClean="0"/>
              <a:t>need</a:t>
            </a:r>
            <a:r>
              <a:rPr lang="it-IT" sz="2400" dirty="0" smtClean="0"/>
              <a:t> to </a:t>
            </a:r>
            <a:r>
              <a:rPr lang="it-IT" sz="2400" dirty="0" err="1" smtClean="0"/>
              <a:t>improve</a:t>
            </a:r>
            <a:r>
              <a:rPr lang="it-IT" sz="2400" dirty="0" smtClean="0"/>
              <a:t>, </a:t>
            </a:r>
            <a:r>
              <a:rPr lang="it-IT" sz="2400" dirty="0" err="1" smtClean="0"/>
              <a:t>this</a:t>
            </a:r>
            <a:r>
              <a:rPr lang="it-IT" sz="2400" dirty="0" smtClean="0"/>
              <a:t> </a:t>
            </a:r>
            <a:r>
              <a:rPr lang="it-IT" sz="2400" dirty="0" err="1" smtClean="0"/>
              <a:t>could</a:t>
            </a:r>
            <a:r>
              <a:rPr lang="it-IT" sz="2400" dirty="0" smtClean="0"/>
              <a:t> be </a:t>
            </a:r>
            <a:r>
              <a:rPr lang="it-IT" sz="2400" dirty="0" err="1" smtClean="0"/>
              <a:t>done</a:t>
            </a:r>
            <a:r>
              <a:rPr lang="it-IT" sz="2400" dirty="0" smtClean="0"/>
              <a:t> </a:t>
            </a:r>
            <a:r>
              <a:rPr lang="it-IT" sz="2400" dirty="0" err="1" smtClean="0"/>
              <a:t>using</a:t>
            </a:r>
            <a:r>
              <a:rPr lang="it-IT" sz="2400" dirty="0" smtClean="0"/>
              <a:t>  a </a:t>
            </a:r>
            <a:r>
              <a:rPr lang="it-IT" sz="2400" dirty="0" err="1" smtClean="0"/>
              <a:t>different</a:t>
            </a:r>
            <a:r>
              <a:rPr lang="it-IT" sz="2400" dirty="0" smtClean="0"/>
              <a:t> </a:t>
            </a:r>
            <a:r>
              <a:rPr lang="it-IT" sz="2400" dirty="0" err="1" smtClean="0"/>
              <a:t>technological</a:t>
            </a:r>
            <a:r>
              <a:rPr lang="it-IT" sz="2400" dirty="0" smtClean="0"/>
              <a:t> </a:t>
            </a:r>
            <a:r>
              <a:rPr lang="it-IT" sz="2400" dirty="0" err="1" smtClean="0"/>
              <a:t>stack</a:t>
            </a:r>
            <a:r>
              <a:rPr lang="it-IT" sz="2400" dirty="0" smtClean="0"/>
              <a:t> </a:t>
            </a:r>
            <a:r>
              <a:rPr lang="it-IT" sz="2400" dirty="0" err="1" smtClean="0"/>
              <a:t>without</a:t>
            </a:r>
            <a:r>
              <a:rPr lang="it-IT" sz="2400" dirty="0" smtClean="0"/>
              <a:t> </a:t>
            </a:r>
            <a:r>
              <a:rPr lang="it-IT" sz="2400" dirty="0" err="1" smtClean="0"/>
              <a:t>impacts</a:t>
            </a:r>
            <a:r>
              <a:rPr lang="it-IT" sz="2400" dirty="0" smtClean="0"/>
              <a:t> on the </a:t>
            </a:r>
            <a:r>
              <a:rPr lang="it-IT" sz="2400" dirty="0" err="1" smtClean="0"/>
              <a:t>rest</a:t>
            </a:r>
            <a:r>
              <a:rPr lang="it-IT" sz="2400" dirty="0" smtClean="0"/>
              <a:t> of </a:t>
            </a:r>
            <a:r>
              <a:rPr lang="it-IT" sz="2400" dirty="0" err="1" smtClean="0"/>
              <a:t>system</a:t>
            </a:r>
            <a:endParaRPr lang="it-IT" sz="2400" dirty="0" smtClean="0"/>
          </a:p>
          <a:p>
            <a:pPr lvl="2" eaLnBrk="1" hangingPunct="1"/>
            <a:r>
              <a:rPr lang="it-IT" sz="2400" dirty="0" smtClean="0"/>
              <a:t>In a </a:t>
            </a:r>
            <a:r>
              <a:rPr lang="it-IT" sz="2400" dirty="0" err="1" smtClean="0"/>
              <a:t>context</a:t>
            </a:r>
            <a:r>
              <a:rPr lang="it-IT" sz="2400" dirty="0" smtClean="0"/>
              <a:t> of on-demand provisioning </a:t>
            </a:r>
            <a:r>
              <a:rPr lang="it-IT" sz="2400" dirty="0" err="1" smtClean="0"/>
              <a:t>system</a:t>
            </a:r>
            <a:r>
              <a:rPr lang="it-IT" sz="2400" dirty="0" smtClean="0"/>
              <a:t> (i.e. </a:t>
            </a:r>
            <a:r>
              <a:rPr lang="it-IT" sz="2400" dirty="0" err="1" smtClean="0"/>
              <a:t>Pivotal</a:t>
            </a:r>
            <a:r>
              <a:rPr lang="it-IT" sz="2400" dirty="0" smtClean="0"/>
              <a:t> Web </a:t>
            </a:r>
            <a:r>
              <a:rPr lang="it-IT" sz="2400" dirty="0" smtClean="0"/>
              <a:t>Service) </a:t>
            </a:r>
            <a:r>
              <a:rPr lang="it-IT" sz="2400" dirty="0" err="1" smtClean="0"/>
              <a:t>it</a:t>
            </a:r>
            <a:r>
              <a:rPr lang="it-IT" sz="2400" dirty="0" smtClean="0"/>
              <a:t> </a:t>
            </a:r>
            <a:r>
              <a:rPr lang="it-IT" sz="2400" dirty="0" err="1" smtClean="0"/>
              <a:t>is</a:t>
            </a:r>
            <a:r>
              <a:rPr lang="it-IT" sz="2400" dirty="0" smtClean="0"/>
              <a:t> </a:t>
            </a:r>
            <a:r>
              <a:rPr lang="it-IT" sz="2400" dirty="0" err="1" smtClean="0"/>
              <a:t>possible</a:t>
            </a:r>
            <a:r>
              <a:rPr lang="it-IT" sz="2400" dirty="0" smtClean="0"/>
              <a:t> to </a:t>
            </a:r>
            <a:r>
              <a:rPr lang="it-IT" sz="2400" dirty="0" err="1" smtClean="0"/>
              <a:t>apply</a:t>
            </a:r>
            <a:r>
              <a:rPr lang="it-IT" sz="2400" dirty="0" smtClean="0"/>
              <a:t> </a:t>
            </a:r>
            <a:r>
              <a:rPr lang="it-IT" sz="2400" dirty="0" err="1" smtClean="0"/>
              <a:t>this</a:t>
            </a:r>
            <a:r>
              <a:rPr lang="it-IT" sz="2400" dirty="0" smtClean="0"/>
              <a:t> </a:t>
            </a:r>
            <a:r>
              <a:rPr lang="it-IT" sz="2400" dirty="0" err="1" smtClean="0"/>
              <a:t>scaling</a:t>
            </a:r>
            <a:r>
              <a:rPr lang="it-IT" sz="2400" dirty="0" smtClean="0"/>
              <a:t> </a:t>
            </a:r>
            <a:r>
              <a:rPr lang="it-IT" sz="2400" dirty="0" err="1" smtClean="0"/>
              <a:t>only</a:t>
            </a:r>
            <a:r>
              <a:rPr lang="it-IT" sz="2400" dirty="0" smtClean="0"/>
              <a:t> for </a:t>
            </a:r>
            <a:r>
              <a:rPr lang="it-IT" sz="2400" dirty="0" err="1" smtClean="0"/>
              <a:t>those</a:t>
            </a:r>
            <a:r>
              <a:rPr lang="it-IT" sz="2400" dirty="0" smtClean="0"/>
              <a:t> </a:t>
            </a:r>
            <a:r>
              <a:rPr lang="it-IT" sz="2400" dirty="0" err="1" smtClean="0"/>
              <a:t>services</a:t>
            </a:r>
            <a:r>
              <a:rPr lang="it-IT" sz="2400" dirty="0" smtClean="0"/>
              <a:t> </a:t>
            </a:r>
            <a:r>
              <a:rPr lang="it-IT" sz="2400" dirty="0" err="1" smtClean="0"/>
              <a:t>that</a:t>
            </a:r>
            <a:r>
              <a:rPr lang="it-IT" sz="2400" dirty="0" smtClean="0"/>
              <a:t> </a:t>
            </a:r>
            <a:r>
              <a:rPr lang="it-IT" sz="2400" dirty="0" err="1" smtClean="0"/>
              <a:t>need</a:t>
            </a:r>
            <a:r>
              <a:rPr lang="it-IT" sz="2400" dirty="0" smtClean="0"/>
              <a:t> </a:t>
            </a:r>
            <a:r>
              <a:rPr lang="it-IT" sz="2400" dirty="0" err="1" smtClean="0"/>
              <a:t>it</a:t>
            </a:r>
            <a:r>
              <a:rPr lang="it-IT" sz="2400" dirty="0" smtClean="0"/>
              <a:t> with a more </a:t>
            </a:r>
            <a:r>
              <a:rPr lang="it-IT" sz="2400" dirty="0" err="1" smtClean="0"/>
              <a:t>efficient</a:t>
            </a:r>
            <a:r>
              <a:rPr lang="it-IT" sz="2400" dirty="0" smtClean="0"/>
              <a:t> control of the </a:t>
            </a:r>
            <a:r>
              <a:rPr lang="it-IT" sz="2400" dirty="0" err="1" smtClean="0"/>
              <a:t>costs</a:t>
            </a:r>
            <a:r>
              <a:rPr lang="it-IT" sz="2400" dirty="0" smtClean="0"/>
              <a:t> </a:t>
            </a:r>
            <a:r>
              <a:rPr lang="it-IT" sz="2400" dirty="0" smtClean="0"/>
              <a:t>(</a:t>
            </a:r>
            <a:r>
              <a:rPr lang="it-IT" sz="2400" strike="sngStrike" dirty="0" err="1"/>
              <a:t>it’s</a:t>
            </a:r>
            <a:r>
              <a:rPr lang="it-IT" sz="2400" strike="sngStrike" dirty="0"/>
              <a:t> </a:t>
            </a:r>
            <a:r>
              <a:rPr lang="it-IT" sz="2400" strike="sngStrike" dirty="0" err="1"/>
              <a:t>not</a:t>
            </a:r>
            <a:r>
              <a:rPr lang="it-IT" sz="2400" strike="sngStrike" dirty="0"/>
              <a:t> </a:t>
            </a:r>
            <a:r>
              <a:rPr lang="it-IT" sz="2400" strike="sngStrike" dirty="0" err="1"/>
              <a:t>often</a:t>
            </a:r>
            <a:r>
              <a:rPr lang="it-IT" sz="2400" strike="sngStrike" dirty="0"/>
              <a:t> </a:t>
            </a:r>
            <a:r>
              <a:rPr lang="it-IT" sz="2400" strike="sngStrike" dirty="0" err="1"/>
              <a:t>thata</a:t>
            </a:r>
            <a:r>
              <a:rPr lang="it-IT" sz="2400" strike="sngStrike" dirty="0"/>
              <a:t> an </a:t>
            </a:r>
            <a:r>
              <a:rPr lang="it-IT" sz="2400" strike="sngStrike" dirty="0" err="1"/>
              <a:t>architectural</a:t>
            </a:r>
            <a:r>
              <a:rPr lang="it-IT" sz="2400" strike="sngStrike" dirty="0"/>
              <a:t> </a:t>
            </a:r>
            <a:r>
              <a:rPr lang="it-IT" sz="2400" strike="sngStrike" dirty="0" err="1"/>
              <a:t>approach</a:t>
            </a:r>
            <a:r>
              <a:rPr lang="it-IT" sz="2400" strike="sngStrike" dirty="0"/>
              <a:t> can be </a:t>
            </a:r>
            <a:r>
              <a:rPr lang="it-IT" sz="2400" strike="sngStrike" dirty="0" err="1"/>
              <a:t>closely</a:t>
            </a:r>
            <a:r>
              <a:rPr lang="it-IT" sz="2400" strike="sngStrike" dirty="0"/>
              <a:t> </a:t>
            </a:r>
            <a:r>
              <a:rPr lang="it-IT" sz="2400" strike="sngStrike" dirty="0" err="1"/>
              <a:t>correlated</a:t>
            </a:r>
            <a:r>
              <a:rPr lang="it-IT" sz="2400" strike="sngStrike" dirty="0"/>
              <a:t> to an </a:t>
            </a:r>
            <a:r>
              <a:rPr lang="it-IT" sz="2400" strike="sngStrike" dirty="0" err="1"/>
              <a:t>almost</a:t>
            </a:r>
            <a:r>
              <a:rPr lang="it-IT" sz="2400" strike="sngStrike" dirty="0"/>
              <a:t> immediate </a:t>
            </a:r>
            <a:r>
              <a:rPr lang="it-IT" sz="2400" strike="sngStrike" dirty="0" err="1"/>
              <a:t>cost</a:t>
            </a:r>
            <a:r>
              <a:rPr lang="it-IT" sz="2400" strike="sngStrike" dirty="0"/>
              <a:t> </a:t>
            </a:r>
            <a:r>
              <a:rPr lang="it-IT" sz="2400" strike="sngStrike" dirty="0" err="1" smtClean="0"/>
              <a:t>saving</a:t>
            </a:r>
            <a:r>
              <a:rPr lang="it-IT" sz="2400" strike="sngStrike" dirty="0" smtClean="0"/>
              <a:t>)</a:t>
            </a:r>
            <a:endParaRPr lang="it-IT" sz="2400" dirty="0" smtClean="0"/>
          </a:p>
          <a:p>
            <a:pPr lvl="2" eaLnBrk="1" hangingPunct="1"/>
            <a:r>
              <a:rPr lang="it-IT" sz="2400" dirty="0" err="1" smtClean="0"/>
              <a:t>Ease</a:t>
            </a:r>
            <a:r>
              <a:rPr lang="it-IT" sz="2400" dirty="0" smtClean="0"/>
              <a:t> </a:t>
            </a:r>
            <a:r>
              <a:rPr lang="it-IT" sz="2400" dirty="0" smtClean="0"/>
              <a:t>of </a:t>
            </a:r>
            <a:r>
              <a:rPr lang="it-IT" sz="2400" dirty="0" err="1" smtClean="0"/>
              <a:t>deployment</a:t>
            </a:r>
            <a:r>
              <a:rPr lang="it-IT" sz="2400" dirty="0" smtClean="0"/>
              <a:t> </a:t>
            </a:r>
            <a:r>
              <a:rPr lang="it-IT" sz="2400" dirty="0" err="1" smtClean="0"/>
              <a:t>against</a:t>
            </a:r>
            <a:r>
              <a:rPr lang="it-IT" sz="2400" dirty="0" smtClean="0"/>
              <a:t> </a:t>
            </a:r>
            <a:r>
              <a:rPr lang="it-IT" sz="2400" dirty="0" err="1" smtClean="0"/>
              <a:t>monolitic</a:t>
            </a:r>
            <a:r>
              <a:rPr lang="it-IT" sz="2400" dirty="0" smtClean="0"/>
              <a:t> </a:t>
            </a:r>
            <a:r>
              <a:rPr lang="it-IT" sz="2400" dirty="0" err="1" smtClean="0"/>
              <a:t>architecture</a:t>
            </a:r>
            <a:r>
              <a:rPr lang="it-IT" sz="2400" dirty="0" smtClean="0"/>
              <a:t>, </a:t>
            </a:r>
            <a:r>
              <a:rPr lang="it-IT" sz="2400" dirty="0" err="1" smtClean="0"/>
              <a:t>that</a:t>
            </a:r>
            <a:r>
              <a:rPr lang="it-IT" sz="2400" dirty="0" smtClean="0"/>
              <a:t> </a:t>
            </a:r>
            <a:r>
              <a:rPr lang="it-IT" sz="2400" dirty="0" err="1" smtClean="0"/>
              <a:t>require</a:t>
            </a:r>
            <a:r>
              <a:rPr lang="it-IT" sz="2400" dirty="0" smtClean="0"/>
              <a:t> the </a:t>
            </a:r>
            <a:r>
              <a:rPr lang="it-IT" sz="2400" dirty="0" err="1" smtClean="0"/>
              <a:t>whole</a:t>
            </a:r>
            <a:r>
              <a:rPr lang="it-IT" sz="2400" dirty="0" smtClean="0"/>
              <a:t> </a:t>
            </a:r>
            <a:r>
              <a:rPr lang="it-IT" sz="2400" dirty="0" err="1" smtClean="0"/>
              <a:t>application</a:t>
            </a:r>
            <a:r>
              <a:rPr lang="it-IT" sz="2400" dirty="0" smtClean="0"/>
              <a:t> to be </a:t>
            </a:r>
            <a:r>
              <a:rPr lang="it-IT" sz="2400" dirty="0" err="1" smtClean="0"/>
              <a:t>deployed</a:t>
            </a:r>
            <a:r>
              <a:rPr lang="it-IT" sz="2400" dirty="0"/>
              <a:t> </a:t>
            </a:r>
            <a:r>
              <a:rPr lang="it-IT" sz="2400" dirty="0" smtClean="0"/>
              <a:t>in </a:t>
            </a:r>
            <a:r>
              <a:rPr lang="it-IT" sz="2400" dirty="0" err="1" smtClean="0"/>
              <a:t>order</a:t>
            </a:r>
            <a:r>
              <a:rPr lang="it-IT" sz="2400" dirty="0" smtClean="0"/>
              <a:t> to release </a:t>
            </a:r>
            <a:r>
              <a:rPr lang="it-IT" sz="2400" dirty="0" err="1" smtClean="0"/>
              <a:t>change</a:t>
            </a:r>
            <a:r>
              <a:rPr lang="it-IT" sz="2400" dirty="0" smtClean="0"/>
              <a:t> (</a:t>
            </a:r>
            <a:r>
              <a:rPr lang="it-IT" sz="2400" dirty="0" err="1" smtClean="0"/>
              <a:t>it</a:t>
            </a:r>
            <a:r>
              <a:rPr lang="it-IT" sz="2400" dirty="0" smtClean="0"/>
              <a:t> </a:t>
            </a:r>
            <a:r>
              <a:rPr lang="it-IT" sz="2400" dirty="0" err="1" smtClean="0"/>
              <a:t>doesn’t</a:t>
            </a:r>
            <a:r>
              <a:rPr lang="it-IT" sz="2400" dirty="0" smtClean="0"/>
              <a:t> </a:t>
            </a:r>
            <a:r>
              <a:rPr lang="it-IT" sz="2400" dirty="0" err="1" smtClean="0"/>
              <a:t>matter</a:t>
            </a:r>
            <a:r>
              <a:rPr lang="it-IT" sz="2400" dirty="0" smtClean="0"/>
              <a:t> </a:t>
            </a:r>
            <a:r>
              <a:rPr lang="it-IT" sz="2400" dirty="0" err="1" smtClean="0"/>
              <a:t>how</a:t>
            </a:r>
            <a:r>
              <a:rPr lang="it-IT" sz="2400" dirty="0" smtClean="0"/>
              <a:t> wide are the </a:t>
            </a:r>
            <a:r>
              <a:rPr lang="it-IT" sz="2400" dirty="0" err="1" smtClean="0"/>
              <a:t>changes</a:t>
            </a:r>
            <a:r>
              <a:rPr lang="it-IT" sz="2400" dirty="0" smtClean="0"/>
              <a:t>) scenario </a:t>
            </a:r>
            <a:r>
              <a:rPr lang="it-IT" sz="2400" dirty="0" err="1" smtClean="0"/>
              <a:t>that</a:t>
            </a:r>
            <a:r>
              <a:rPr lang="it-IT" sz="2400" dirty="0" smtClean="0"/>
              <a:t> </a:t>
            </a:r>
            <a:r>
              <a:rPr lang="it-IT" sz="2400" dirty="0" err="1" smtClean="0"/>
              <a:t>could</a:t>
            </a:r>
            <a:r>
              <a:rPr lang="it-IT" sz="2400" dirty="0" smtClean="0"/>
              <a:t> be large impact (time for </a:t>
            </a:r>
            <a:r>
              <a:rPr lang="it-IT" sz="2400" dirty="0" err="1" smtClean="0"/>
              <a:t>repuplish</a:t>
            </a:r>
            <a:r>
              <a:rPr lang="it-IT" sz="2400" dirty="0" smtClean="0"/>
              <a:t> a service)</a:t>
            </a:r>
            <a:r>
              <a:rPr lang="it-IT" sz="2400" dirty="0"/>
              <a:t> </a:t>
            </a:r>
            <a:r>
              <a:rPr lang="it-IT" sz="2400" dirty="0" smtClean="0"/>
              <a:t>and high </a:t>
            </a:r>
            <a:r>
              <a:rPr lang="it-IT" sz="2400" dirty="0" err="1" smtClean="0"/>
              <a:t>risk</a:t>
            </a:r>
            <a:r>
              <a:rPr lang="it-IT" sz="2400" dirty="0" smtClean="0"/>
              <a:t> </a:t>
            </a:r>
          </a:p>
          <a:p>
            <a:pPr lvl="2" eaLnBrk="1" hangingPunct="1"/>
            <a:r>
              <a:rPr lang="it-IT" sz="2400" dirty="0" smtClean="0"/>
              <a:t>Microservice </a:t>
            </a:r>
            <a:r>
              <a:rPr lang="it-IT" sz="2400" dirty="0" err="1" smtClean="0"/>
              <a:t>enable</a:t>
            </a:r>
            <a:r>
              <a:rPr lang="it-IT" sz="2400" dirty="0" smtClean="0"/>
              <a:t> </a:t>
            </a:r>
            <a:r>
              <a:rPr lang="it-IT" sz="2400" dirty="0" err="1" smtClean="0"/>
              <a:t>that</a:t>
            </a:r>
            <a:r>
              <a:rPr lang="it-IT" sz="2400" dirty="0" smtClean="0"/>
              <a:t> a </a:t>
            </a:r>
            <a:r>
              <a:rPr lang="it-IT" sz="2400" dirty="0" err="1" smtClean="0"/>
              <a:t>change</a:t>
            </a:r>
            <a:r>
              <a:rPr lang="it-IT" sz="2400" dirty="0" smtClean="0"/>
              <a:t> to a single service </a:t>
            </a:r>
            <a:r>
              <a:rPr lang="it-IT" sz="2400" dirty="0" err="1" smtClean="0"/>
              <a:t>could</a:t>
            </a:r>
            <a:r>
              <a:rPr lang="it-IT" sz="2400" dirty="0" smtClean="0"/>
              <a:t> </a:t>
            </a:r>
            <a:r>
              <a:rPr lang="it-IT" sz="2400" dirty="0" smtClean="0"/>
              <a:t>be </a:t>
            </a:r>
            <a:r>
              <a:rPr lang="it-IT" sz="2400" dirty="0" err="1" smtClean="0"/>
              <a:t>immediatly</a:t>
            </a:r>
            <a:r>
              <a:rPr lang="it-IT" sz="2400" dirty="0" smtClean="0"/>
              <a:t> </a:t>
            </a:r>
            <a:r>
              <a:rPr lang="it-IT" sz="2400" dirty="0" err="1" smtClean="0"/>
              <a:t>deployed</a:t>
            </a:r>
            <a:r>
              <a:rPr lang="it-IT" sz="2400" dirty="0" smtClean="0"/>
              <a:t> </a:t>
            </a:r>
            <a:r>
              <a:rPr lang="it-IT" sz="2400" dirty="0" err="1" smtClean="0"/>
              <a:t>isolated</a:t>
            </a:r>
            <a:r>
              <a:rPr lang="it-IT" sz="2400" dirty="0" smtClean="0"/>
              <a:t> from the </a:t>
            </a:r>
            <a:r>
              <a:rPr lang="it-IT" sz="2400" dirty="0" err="1" smtClean="0"/>
              <a:t>rest</a:t>
            </a:r>
            <a:r>
              <a:rPr lang="it-IT" sz="2400" dirty="0" smtClean="0"/>
              <a:t> of the </a:t>
            </a:r>
            <a:r>
              <a:rPr lang="it-IT" sz="2400" dirty="0" err="1" smtClean="0"/>
              <a:t>system</a:t>
            </a:r>
            <a:r>
              <a:rPr lang="it-IT" sz="2400" dirty="0" smtClean="0"/>
              <a:t> and fast </a:t>
            </a:r>
            <a:r>
              <a:rPr lang="it-IT" sz="2400" dirty="0" err="1" smtClean="0"/>
              <a:t>rollbacked</a:t>
            </a:r>
            <a:endParaRPr lang="it-IT" sz="2400" dirty="0"/>
          </a:p>
          <a:p>
            <a:pPr lvl="1" eaLnBrk="1" hangingPunct="1"/>
            <a:r>
              <a:rPr lang="it-IT" sz="2400" b="1" dirty="0" smtClean="0"/>
              <a:t>The </a:t>
            </a:r>
            <a:r>
              <a:rPr lang="it-IT" sz="2400" b="1" dirty="0" err="1" smtClean="0"/>
              <a:t>main</a:t>
            </a:r>
            <a:r>
              <a:rPr lang="it-IT" sz="2400" b="1" dirty="0" smtClean="0"/>
              <a:t> </a:t>
            </a:r>
            <a:r>
              <a:rPr lang="it-IT" sz="2400" b="1" dirty="0" err="1" smtClean="0"/>
              <a:t>downsides</a:t>
            </a:r>
            <a:r>
              <a:rPr lang="it-IT" sz="2400" b="1" dirty="0" smtClean="0"/>
              <a:t> of </a:t>
            </a:r>
            <a:r>
              <a:rPr lang="it-IT" sz="2400" b="1" dirty="0" err="1" smtClean="0"/>
              <a:t>this</a:t>
            </a:r>
            <a:r>
              <a:rPr lang="it-IT" sz="2400" b="1" dirty="0" smtClean="0"/>
              <a:t> design pattern </a:t>
            </a:r>
            <a:r>
              <a:rPr lang="it-IT" sz="2400" b="1" dirty="0" smtClean="0"/>
              <a:t>are</a:t>
            </a:r>
            <a:r>
              <a:rPr lang="it-IT" sz="2400" dirty="0" smtClean="0"/>
              <a:t>: </a:t>
            </a:r>
            <a:r>
              <a:rPr lang="it-IT" sz="2400" dirty="0" err="1" smtClean="0"/>
              <a:t>We</a:t>
            </a:r>
            <a:r>
              <a:rPr lang="it-IT" sz="2400" dirty="0" smtClean="0"/>
              <a:t> </a:t>
            </a:r>
            <a:r>
              <a:rPr lang="it-IT" sz="2400" dirty="0" err="1" smtClean="0"/>
              <a:t>will</a:t>
            </a:r>
            <a:r>
              <a:rPr lang="it-IT" sz="2400" dirty="0" smtClean="0"/>
              <a:t> </a:t>
            </a:r>
            <a:r>
              <a:rPr lang="it-IT" sz="2400" dirty="0" err="1" smtClean="0"/>
              <a:t>see</a:t>
            </a:r>
            <a:r>
              <a:rPr lang="it-IT" sz="2400" dirty="0" smtClean="0"/>
              <a:t> </a:t>
            </a:r>
            <a:r>
              <a:rPr lang="it-IT" sz="2400" dirty="0" err="1" smtClean="0"/>
              <a:t>that</a:t>
            </a:r>
            <a:r>
              <a:rPr lang="it-IT" sz="2400" dirty="0" smtClean="0"/>
              <a:t> </a:t>
            </a:r>
            <a:r>
              <a:rPr lang="it-IT" sz="2400" dirty="0" err="1" smtClean="0"/>
              <a:t>this</a:t>
            </a:r>
            <a:r>
              <a:rPr lang="it-IT" sz="2400" dirty="0" smtClean="0"/>
              <a:t> pattern </a:t>
            </a:r>
            <a:r>
              <a:rPr lang="it-IT" sz="2400" dirty="0" err="1" smtClean="0"/>
              <a:t>implies</a:t>
            </a:r>
            <a:r>
              <a:rPr lang="it-IT" sz="2400" dirty="0" smtClean="0"/>
              <a:t> a </a:t>
            </a:r>
            <a:r>
              <a:rPr lang="it-IT" sz="2400" dirty="0" err="1" smtClean="0"/>
              <a:t>much</a:t>
            </a:r>
            <a:r>
              <a:rPr lang="it-IT" sz="2400" dirty="0" smtClean="0"/>
              <a:t> more </a:t>
            </a:r>
            <a:r>
              <a:rPr lang="it-IT" sz="2400" dirty="0" err="1" smtClean="0"/>
              <a:t>complicated</a:t>
            </a:r>
            <a:r>
              <a:rPr lang="it-IT" sz="2400" dirty="0" smtClean="0"/>
              <a:t> </a:t>
            </a:r>
            <a:r>
              <a:rPr lang="it-IT" sz="2400" dirty="0" err="1" smtClean="0"/>
              <a:t>coding</a:t>
            </a:r>
            <a:r>
              <a:rPr lang="it-IT" sz="2400" dirty="0" smtClean="0"/>
              <a:t> style and an </a:t>
            </a:r>
            <a:r>
              <a:rPr lang="it-IT" sz="2400" dirty="0" err="1" smtClean="0"/>
              <a:t>overhead</a:t>
            </a:r>
            <a:r>
              <a:rPr lang="it-IT" sz="2400" dirty="0" smtClean="0"/>
              <a:t> in </a:t>
            </a:r>
            <a:r>
              <a:rPr lang="it-IT" sz="2400" dirty="0" err="1" smtClean="0"/>
              <a:t>sistems</a:t>
            </a:r>
            <a:r>
              <a:rPr lang="it-IT" sz="2400" dirty="0" smtClean="0"/>
              <a:t> management.</a:t>
            </a:r>
          </a:p>
          <a:p>
            <a:pPr lvl="2" eaLnBrk="1" hangingPunct="1"/>
            <a:r>
              <a:rPr lang="it-IT" sz="2800" dirty="0" smtClean="0"/>
              <a:t> </a:t>
            </a:r>
            <a:endParaRPr lang="it-IT" sz="2800" dirty="0"/>
          </a:p>
        </p:txBody>
      </p:sp>
    </p:spTree>
    <p:extLst>
      <p:ext uri="{BB962C8B-B14F-4D97-AF65-F5344CB8AC3E}">
        <p14:creationId xmlns:p14="http://schemas.microsoft.com/office/powerpoint/2010/main" val="4158961700"/>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sp>
        <p:nvSpPr>
          <p:cNvPr id="3" name="Segnaposto contenuto 2"/>
          <p:cNvSpPr>
            <a:spLocks noGrp="1"/>
          </p:cNvSpPr>
          <p:nvPr>
            <p:ph idx="1"/>
          </p:nvPr>
        </p:nvSpPr>
        <p:spPr/>
        <p:txBody>
          <a:bodyPr/>
          <a:lstStyle/>
          <a:p>
            <a:pPr lvl="1"/>
            <a:r>
              <a:rPr lang="it-IT" sz="2000" dirty="0" smtClean="0"/>
              <a:t>The </a:t>
            </a:r>
            <a:r>
              <a:rPr lang="it-IT" sz="2000" dirty="0"/>
              <a:t>«Database per service» pattern </a:t>
            </a:r>
            <a:r>
              <a:rPr lang="it-IT" sz="2000" dirty="0" err="1" smtClean="0"/>
              <a:t>will</a:t>
            </a:r>
            <a:r>
              <a:rPr lang="it-IT" sz="2000" dirty="0" smtClean="0"/>
              <a:t> </a:t>
            </a:r>
            <a:r>
              <a:rPr lang="it-IT" sz="2000" dirty="0" err="1" smtClean="0"/>
              <a:t>achieve</a:t>
            </a:r>
            <a:r>
              <a:rPr lang="it-IT" sz="2000" dirty="0" smtClean="0"/>
              <a:t> </a:t>
            </a:r>
            <a:r>
              <a:rPr lang="it-IT" sz="2000" dirty="0" err="1" smtClean="0"/>
              <a:t>encapsulation</a:t>
            </a:r>
            <a:r>
              <a:rPr lang="it-IT" sz="2000" dirty="0" smtClean="0"/>
              <a:t>, the </a:t>
            </a:r>
            <a:r>
              <a:rPr lang="it-IT" sz="2000" dirty="0" err="1" smtClean="0"/>
              <a:t>main</a:t>
            </a:r>
            <a:r>
              <a:rPr lang="it-IT" sz="2000" dirty="0" smtClean="0"/>
              <a:t> </a:t>
            </a:r>
            <a:r>
              <a:rPr lang="it-IT" sz="2000" dirty="0" err="1" smtClean="0"/>
              <a:t>feature</a:t>
            </a:r>
            <a:r>
              <a:rPr lang="it-IT" sz="2000" dirty="0" smtClean="0"/>
              <a:t> of a </a:t>
            </a:r>
            <a:r>
              <a:rPr lang="it-IT" sz="2000" dirty="0" err="1" smtClean="0"/>
              <a:t>microservice</a:t>
            </a:r>
            <a:r>
              <a:rPr lang="it-IT" sz="2000" dirty="0" smtClean="0"/>
              <a:t> </a:t>
            </a:r>
            <a:r>
              <a:rPr lang="it-IT" sz="2000" dirty="0" err="1" smtClean="0"/>
              <a:t>architecture</a:t>
            </a:r>
            <a:r>
              <a:rPr lang="it-IT" sz="2000" dirty="0" smtClean="0"/>
              <a:t>,</a:t>
            </a:r>
            <a:endParaRPr lang="it-IT" sz="2000" dirty="0"/>
          </a:p>
          <a:p>
            <a:pPr lvl="1"/>
            <a:r>
              <a:rPr lang="it-IT" sz="2000" dirty="0" err="1"/>
              <a:t>Each</a:t>
            </a:r>
            <a:r>
              <a:rPr lang="it-IT" sz="2000" dirty="0"/>
              <a:t> </a:t>
            </a:r>
            <a:r>
              <a:rPr lang="it-IT" sz="2000" dirty="0" err="1"/>
              <a:t>microservice’s</a:t>
            </a:r>
            <a:r>
              <a:rPr lang="it-IT" sz="2000" dirty="0"/>
              <a:t> </a:t>
            </a:r>
            <a:r>
              <a:rPr lang="it-IT" sz="2000" dirty="0" err="1"/>
              <a:t>persistence</a:t>
            </a:r>
            <a:r>
              <a:rPr lang="it-IT" sz="2000" dirty="0"/>
              <a:t> data </a:t>
            </a:r>
            <a:r>
              <a:rPr lang="it-IT" sz="2000" dirty="0" smtClean="0"/>
              <a:t>must </a:t>
            </a:r>
            <a:r>
              <a:rPr lang="it-IT" sz="2000" dirty="0" err="1" smtClean="0"/>
              <a:t>keep</a:t>
            </a:r>
            <a:r>
              <a:rPr lang="it-IT" sz="2000" dirty="0" smtClean="0"/>
              <a:t> private </a:t>
            </a:r>
            <a:r>
              <a:rPr lang="it-IT" sz="2000" dirty="0"/>
              <a:t>to </a:t>
            </a:r>
            <a:r>
              <a:rPr lang="it-IT" sz="2000" dirty="0" err="1"/>
              <a:t>that</a:t>
            </a:r>
            <a:r>
              <a:rPr lang="it-IT" sz="2000" dirty="0"/>
              <a:t> </a:t>
            </a:r>
            <a:r>
              <a:rPr lang="it-IT" sz="2000" dirty="0" smtClean="0"/>
              <a:t>service and must be </a:t>
            </a:r>
            <a:r>
              <a:rPr lang="it-IT" sz="2000" dirty="0" err="1"/>
              <a:t>accessible</a:t>
            </a:r>
            <a:r>
              <a:rPr lang="it-IT" sz="2000" dirty="0"/>
              <a:t> </a:t>
            </a:r>
            <a:r>
              <a:rPr lang="it-IT" sz="2000" dirty="0" err="1"/>
              <a:t>only</a:t>
            </a:r>
            <a:r>
              <a:rPr lang="it-IT" sz="2000" dirty="0"/>
              <a:t> via </a:t>
            </a:r>
            <a:r>
              <a:rPr lang="it-IT" sz="2000" dirty="0" err="1"/>
              <a:t>its</a:t>
            </a:r>
            <a:r>
              <a:rPr lang="it-IT" sz="2000" dirty="0"/>
              <a:t> API</a:t>
            </a:r>
          </a:p>
          <a:p>
            <a:pPr lvl="2"/>
            <a:r>
              <a:rPr lang="it-IT" sz="2000" dirty="0" smtClean="0"/>
              <a:t>For </a:t>
            </a:r>
            <a:r>
              <a:rPr lang="it-IT" sz="2000" dirty="0" err="1" smtClean="0"/>
              <a:t>relational</a:t>
            </a:r>
            <a:r>
              <a:rPr lang="it-IT" sz="2000" dirty="0" smtClean="0"/>
              <a:t> database </a:t>
            </a:r>
            <a:r>
              <a:rPr lang="it-IT" sz="2000" dirty="0" err="1" smtClean="0"/>
              <a:t>keeping</a:t>
            </a:r>
            <a:r>
              <a:rPr lang="it-IT" sz="2000" dirty="0" smtClean="0"/>
              <a:t> data </a:t>
            </a:r>
            <a:r>
              <a:rPr lang="it-IT" sz="2000" dirty="0"/>
              <a:t>private </a:t>
            </a:r>
            <a:r>
              <a:rPr lang="it-IT" sz="2000" dirty="0" err="1" smtClean="0"/>
              <a:t>could</a:t>
            </a:r>
            <a:r>
              <a:rPr lang="it-IT" sz="2000" dirty="0" smtClean="0"/>
              <a:t> be </a:t>
            </a:r>
            <a:r>
              <a:rPr lang="it-IT" sz="2000" dirty="0" err="1" smtClean="0"/>
              <a:t>realized</a:t>
            </a:r>
            <a:r>
              <a:rPr lang="it-IT" sz="2000" dirty="0" smtClean="0"/>
              <a:t> with:</a:t>
            </a:r>
            <a:endParaRPr lang="it-IT" sz="2000" dirty="0"/>
          </a:p>
          <a:p>
            <a:pPr lvl="3"/>
            <a:r>
              <a:rPr lang="it-IT" sz="2000" b="1" dirty="0" smtClean="0"/>
              <a:t>Private </a:t>
            </a:r>
            <a:r>
              <a:rPr lang="it-IT" sz="2000" b="1" dirty="0" err="1" smtClean="0"/>
              <a:t>table</a:t>
            </a:r>
            <a:r>
              <a:rPr lang="it-IT" sz="2000" b="1" dirty="0" smtClean="0"/>
              <a:t> per </a:t>
            </a:r>
            <a:r>
              <a:rPr lang="it-IT" sz="2000" b="1" dirty="0"/>
              <a:t>service </a:t>
            </a:r>
            <a:r>
              <a:rPr lang="it-IT" sz="2000" dirty="0" smtClean="0"/>
              <a:t>(</a:t>
            </a:r>
            <a:r>
              <a:rPr lang="it-IT" sz="2000" dirty="0" err="1" smtClean="0"/>
              <a:t>it</a:t>
            </a:r>
            <a:r>
              <a:rPr lang="it-IT" sz="2000" dirty="0" smtClean="0"/>
              <a:t> </a:t>
            </a:r>
            <a:r>
              <a:rPr lang="it-IT" sz="2000" dirty="0" err="1" smtClean="0"/>
              <a:t>is</a:t>
            </a:r>
            <a:r>
              <a:rPr lang="it-IT" sz="2000" dirty="0" smtClean="0"/>
              <a:t> </a:t>
            </a:r>
            <a:r>
              <a:rPr lang="it-IT" sz="2000" dirty="0" err="1" smtClean="0"/>
              <a:t>weakest</a:t>
            </a:r>
            <a:r>
              <a:rPr lang="it-IT" sz="2000" dirty="0" smtClean="0"/>
              <a:t> </a:t>
            </a:r>
            <a:r>
              <a:rPr lang="it-IT" sz="2000" dirty="0" err="1" smtClean="0"/>
              <a:t>approach</a:t>
            </a:r>
            <a:r>
              <a:rPr lang="it-IT" sz="2000" dirty="0" smtClean="0"/>
              <a:t> </a:t>
            </a:r>
            <a:r>
              <a:rPr lang="it-IT" sz="2000" dirty="0" err="1" smtClean="0"/>
              <a:t>but</a:t>
            </a:r>
            <a:r>
              <a:rPr lang="it-IT" sz="2000" dirty="0" smtClean="0"/>
              <a:t> with the </a:t>
            </a:r>
            <a:r>
              <a:rPr lang="it-IT" sz="2000" dirty="0" err="1" smtClean="0"/>
              <a:t>lowest</a:t>
            </a:r>
            <a:r>
              <a:rPr lang="it-IT" sz="2000" dirty="0" smtClean="0"/>
              <a:t> </a:t>
            </a:r>
            <a:r>
              <a:rPr lang="it-IT" sz="2000" dirty="0" err="1"/>
              <a:t>overhead</a:t>
            </a:r>
            <a:r>
              <a:rPr lang="it-IT" sz="2000" dirty="0"/>
              <a:t>)</a:t>
            </a:r>
          </a:p>
          <a:p>
            <a:pPr lvl="3"/>
            <a:r>
              <a:rPr lang="it-IT" sz="2000" b="1" dirty="0" smtClean="0"/>
              <a:t>Schema </a:t>
            </a:r>
            <a:r>
              <a:rPr lang="it-IT" sz="2000" b="1" dirty="0" err="1" smtClean="0"/>
              <a:t>per_service</a:t>
            </a:r>
            <a:r>
              <a:rPr lang="it-IT" sz="2000" b="1" dirty="0" smtClean="0"/>
              <a:t> </a:t>
            </a:r>
            <a:r>
              <a:rPr lang="it-IT" sz="2000" dirty="0" smtClean="0"/>
              <a:t>(</a:t>
            </a:r>
            <a:r>
              <a:rPr lang="it-IT" sz="2000" dirty="0" err="1" smtClean="0"/>
              <a:t>making</a:t>
            </a:r>
            <a:r>
              <a:rPr lang="it-IT" sz="2000" dirty="0" smtClean="0"/>
              <a:t> </a:t>
            </a:r>
            <a:r>
              <a:rPr lang="it-IT" sz="2000" dirty="0" err="1" smtClean="0"/>
              <a:t>clear</a:t>
            </a:r>
            <a:r>
              <a:rPr lang="it-IT" sz="2000" dirty="0" smtClean="0"/>
              <a:t> the </a:t>
            </a:r>
            <a:r>
              <a:rPr lang="it-IT" sz="2000" dirty="0" err="1" smtClean="0"/>
              <a:t>ownership</a:t>
            </a:r>
            <a:r>
              <a:rPr lang="it-IT" sz="2000" dirty="0"/>
              <a:t>)</a:t>
            </a:r>
          </a:p>
          <a:p>
            <a:pPr lvl="3"/>
            <a:r>
              <a:rPr lang="it-IT" sz="2000" b="1" dirty="0" smtClean="0"/>
              <a:t>Database server per service</a:t>
            </a:r>
            <a:r>
              <a:rPr lang="it-IT" sz="2000" dirty="0" smtClean="0"/>
              <a:t> (</a:t>
            </a:r>
            <a:r>
              <a:rPr lang="it-IT" sz="2000" dirty="0" err="1" smtClean="0"/>
              <a:t>it</a:t>
            </a:r>
            <a:r>
              <a:rPr lang="it-IT" sz="2000" dirty="0" smtClean="0"/>
              <a:t> </a:t>
            </a:r>
            <a:r>
              <a:rPr lang="it-IT" sz="2000" dirty="0" err="1" smtClean="0"/>
              <a:t>is</a:t>
            </a:r>
            <a:r>
              <a:rPr lang="it-IT" sz="2000" dirty="0" smtClean="0"/>
              <a:t> </a:t>
            </a:r>
            <a:r>
              <a:rPr lang="it-IT" sz="2000" dirty="0" err="1" smtClean="0"/>
              <a:t>strongest</a:t>
            </a:r>
            <a:r>
              <a:rPr lang="it-IT" sz="2000" dirty="0" smtClean="0"/>
              <a:t> </a:t>
            </a:r>
            <a:r>
              <a:rPr lang="it-IT" sz="2000" dirty="0" err="1" smtClean="0"/>
              <a:t>approach</a:t>
            </a:r>
            <a:r>
              <a:rPr lang="it-IT" sz="2000" dirty="0" smtClean="0"/>
              <a:t>, to </a:t>
            </a:r>
            <a:r>
              <a:rPr lang="it-IT" sz="2000" dirty="0" err="1" smtClean="0"/>
              <a:t>apply</a:t>
            </a:r>
            <a:r>
              <a:rPr lang="it-IT" sz="2000" dirty="0" smtClean="0"/>
              <a:t> </a:t>
            </a:r>
            <a:r>
              <a:rPr lang="it-IT" sz="2000" dirty="0" err="1" smtClean="0"/>
              <a:t>only</a:t>
            </a:r>
            <a:r>
              <a:rPr lang="it-IT" sz="2000" dirty="0" smtClean="0"/>
              <a:t> for </a:t>
            </a:r>
            <a:r>
              <a:rPr lang="it-IT" sz="2000" dirty="0" err="1"/>
              <a:t>highly</a:t>
            </a:r>
            <a:r>
              <a:rPr lang="it-IT" sz="2000" dirty="0"/>
              <a:t> </a:t>
            </a:r>
            <a:r>
              <a:rPr lang="it-IT" sz="2000" dirty="0" err="1"/>
              <a:t>throughput</a:t>
            </a:r>
            <a:r>
              <a:rPr lang="it-IT" sz="2000" dirty="0"/>
              <a:t> service – neo4j) </a:t>
            </a:r>
          </a:p>
          <a:p>
            <a:pPr lvl="2"/>
            <a:r>
              <a:rPr lang="it-IT" sz="2000" dirty="0" smtClean="0"/>
              <a:t>The </a:t>
            </a:r>
            <a:r>
              <a:rPr lang="it-IT" sz="2000" dirty="0" err="1" smtClean="0"/>
              <a:t>enforcement</a:t>
            </a:r>
            <a:r>
              <a:rPr lang="it-IT" sz="2000" dirty="0" smtClean="0"/>
              <a:t> of </a:t>
            </a:r>
            <a:r>
              <a:rPr lang="it-IT" sz="2000" dirty="0" err="1" smtClean="0"/>
              <a:t>encapsulation</a:t>
            </a:r>
            <a:r>
              <a:rPr lang="it-IT" sz="2000" dirty="0" smtClean="0"/>
              <a:t> </a:t>
            </a:r>
            <a:r>
              <a:rPr lang="it-IT" sz="2000" dirty="0" err="1" smtClean="0"/>
              <a:t>could</a:t>
            </a:r>
            <a:r>
              <a:rPr lang="it-IT" sz="2000" dirty="0" smtClean="0"/>
              <a:t> be </a:t>
            </a:r>
            <a:r>
              <a:rPr lang="it-IT" sz="2000" dirty="0" err="1" smtClean="0"/>
              <a:t>achieved</a:t>
            </a:r>
            <a:r>
              <a:rPr lang="it-IT" sz="2000" dirty="0" smtClean="0"/>
              <a:t> with </a:t>
            </a:r>
            <a:r>
              <a:rPr lang="it-IT" sz="2000" dirty="0" err="1" smtClean="0"/>
              <a:t>different</a:t>
            </a:r>
            <a:r>
              <a:rPr lang="it-IT" sz="2000" dirty="0" smtClean="0"/>
              <a:t> </a:t>
            </a:r>
            <a:r>
              <a:rPr lang="it-IT" sz="2000" dirty="0"/>
              <a:t>database </a:t>
            </a:r>
            <a:r>
              <a:rPr lang="it-IT" sz="2000" dirty="0" err="1"/>
              <a:t>user</a:t>
            </a:r>
            <a:r>
              <a:rPr lang="it-IT" sz="2000" dirty="0"/>
              <a:t> id to </a:t>
            </a:r>
            <a:r>
              <a:rPr lang="it-IT" sz="2000" dirty="0" err="1"/>
              <a:t>each</a:t>
            </a:r>
            <a:r>
              <a:rPr lang="it-IT" sz="2000" dirty="0"/>
              <a:t> service </a:t>
            </a:r>
            <a:r>
              <a:rPr lang="it-IT" sz="2000" dirty="0" smtClean="0"/>
              <a:t>so </a:t>
            </a:r>
            <a:r>
              <a:rPr lang="it-IT" sz="2000" dirty="0" err="1" smtClean="0"/>
              <a:t>it</a:t>
            </a:r>
            <a:r>
              <a:rPr lang="it-IT" sz="2000" dirty="0" smtClean="0"/>
              <a:t> </a:t>
            </a:r>
            <a:r>
              <a:rPr lang="it-IT" sz="2000" dirty="0" err="1" smtClean="0"/>
              <a:t>will</a:t>
            </a:r>
            <a:r>
              <a:rPr lang="it-IT" sz="2000" dirty="0" smtClean="0"/>
              <a:t> </a:t>
            </a:r>
            <a:r>
              <a:rPr lang="it-IT" sz="2000" dirty="0" err="1"/>
              <a:t>not</a:t>
            </a:r>
            <a:r>
              <a:rPr lang="it-IT" sz="2000" dirty="0"/>
              <a:t> </a:t>
            </a:r>
            <a:r>
              <a:rPr lang="it-IT" sz="2000" dirty="0" smtClean="0"/>
              <a:t>be </a:t>
            </a:r>
            <a:r>
              <a:rPr lang="it-IT" sz="2000" dirty="0" err="1" smtClean="0"/>
              <a:t>possible</a:t>
            </a:r>
            <a:r>
              <a:rPr lang="it-IT" sz="2000" dirty="0" smtClean="0"/>
              <a:t> to </a:t>
            </a:r>
            <a:r>
              <a:rPr lang="it-IT" sz="2000" dirty="0"/>
              <a:t>bypass a service api and </a:t>
            </a:r>
            <a:r>
              <a:rPr lang="it-IT" sz="2000" dirty="0" err="1"/>
              <a:t>access</a:t>
            </a:r>
            <a:r>
              <a:rPr lang="it-IT" sz="2000" dirty="0"/>
              <a:t> </a:t>
            </a:r>
            <a:r>
              <a:rPr lang="it-IT" sz="2000" dirty="0" err="1"/>
              <a:t>it’s</a:t>
            </a:r>
            <a:r>
              <a:rPr lang="it-IT" sz="2000" dirty="0"/>
              <a:t> data </a:t>
            </a:r>
            <a:r>
              <a:rPr lang="it-IT" sz="2000" dirty="0" err="1"/>
              <a:t>directly</a:t>
            </a:r>
            <a:endParaRPr lang="it-IT" sz="2000" dirty="0"/>
          </a:p>
          <a:p>
            <a:pPr lvl="1"/>
            <a:r>
              <a:rPr lang="it-IT" sz="2000" dirty="0" smtClean="0"/>
              <a:t>Benefits </a:t>
            </a:r>
            <a:r>
              <a:rPr lang="it-IT" sz="2000" dirty="0"/>
              <a:t>of </a:t>
            </a:r>
            <a:r>
              <a:rPr lang="it-IT" sz="2000" dirty="0" err="1"/>
              <a:t>this</a:t>
            </a:r>
            <a:r>
              <a:rPr lang="it-IT" sz="2000" dirty="0"/>
              <a:t> pattern</a:t>
            </a:r>
          </a:p>
          <a:p>
            <a:pPr lvl="2"/>
            <a:r>
              <a:rPr lang="it-IT" sz="2000" dirty="0" err="1"/>
              <a:t>Ensure</a:t>
            </a:r>
            <a:r>
              <a:rPr lang="it-IT" sz="2000" dirty="0"/>
              <a:t> </a:t>
            </a:r>
            <a:r>
              <a:rPr lang="it-IT" sz="2000" dirty="0" err="1"/>
              <a:t>that</a:t>
            </a:r>
            <a:r>
              <a:rPr lang="it-IT" sz="2000" dirty="0"/>
              <a:t> the </a:t>
            </a:r>
            <a:r>
              <a:rPr lang="it-IT" sz="2000" dirty="0" err="1"/>
              <a:t>services</a:t>
            </a:r>
            <a:r>
              <a:rPr lang="it-IT" sz="2000" dirty="0"/>
              <a:t> are </a:t>
            </a:r>
            <a:r>
              <a:rPr lang="it-IT" sz="2000" dirty="0" err="1"/>
              <a:t>loosely</a:t>
            </a:r>
            <a:r>
              <a:rPr lang="it-IT" sz="2000" dirty="0"/>
              <a:t> </a:t>
            </a:r>
            <a:r>
              <a:rPr lang="it-IT" sz="2000" dirty="0" err="1" smtClean="0"/>
              <a:t>couples</a:t>
            </a:r>
            <a:r>
              <a:rPr lang="it-IT" sz="2000" dirty="0" smtClean="0"/>
              <a:t>, so </a:t>
            </a:r>
            <a:r>
              <a:rPr lang="it-IT" sz="2000" dirty="0" err="1"/>
              <a:t>changes</a:t>
            </a:r>
            <a:r>
              <a:rPr lang="it-IT" sz="2000" dirty="0"/>
              <a:t> to </a:t>
            </a:r>
            <a:r>
              <a:rPr lang="it-IT" sz="2000" dirty="0" err="1"/>
              <a:t>one</a:t>
            </a:r>
            <a:r>
              <a:rPr lang="it-IT" sz="2000" dirty="0"/>
              <a:t> </a:t>
            </a:r>
            <a:r>
              <a:rPr lang="it-IT" sz="2000" dirty="0" err="1"/>
              <a:t>service’s</a:t>
            </a:r>
            <a:r>
              <a:rPr lang="it-IT" sz="2000" dirty="0"/>
              <a:t> database </a:t>
            </a:r>
            <a:r>
              <a:rPr lang="it-IT" sz="2000" dirty="0" err="1" smtClean="0"/>
              <a:t>does</a:t>
            </a:r>
            <a:r>
              <a:rPr lang="it-IT" sz="2000" dirty="0" smtClean="0"/>
              <a:t> </a:t>
            </a:r>
            <a:r>
              <a:rPr lang="it-IT" sz="2000" dirty="0" err="1"/>
              <a:t>not</a:t>
            </a:r>
            <a:r>
              <a:rPr lang="it-IT" sz="2000" dirty="0"/>
              <a:t> impact </a:t>
            </a:r>
            <a:r>
              <a:rPr lang="it-IT" sz="2000" dirty="0" err="1"/>
              <a:t>any</a:t>
            </a:r>
            <a:r>
              <a:rPr lang="it-IT" sz="2000" dirty="0"/>
              <a:t> </a:t>
            </a:r>
            <a:r>
              <a:rPr lang="it-IT" sz="2000" dirty="0" err="1"/>
              <a:t>other</a:t>
            </a:r>
            <a:r>
              <a:rPr lang="it-IT" sz="2000" dirty="0"/>
              <a:t> </a:t>
            </a:r>
            <a:r>
              <a:rPr lang="it-IT" sz="2000" dirty="0" err="1"/>
              <a:t>services</a:t>
            </a:r>
            <a:endParaRPr lang="it-IT" sz="2000" dirty="0"/>
          </a:p>
          <a:p>
            <a:pPr lvl="2"/>
            <a:r>
              <a:rPr lang="it-IT" sz="2000" dirty="0" err="1"/>
              <a:t>Each</a:t>
            </a:r>
            <a:r>
              <a:rPr lang="it-IT" sz="2000" dirty="0"/>
              <a:t> service can use the </a:t>
            </a:r>
            <a:r>
              <a:rPr lang="it-IT" sz="2000" dirty="0" err="1"/>
              <a:t>type</a:t>
            </a:r>
            <a:r>
              <a:rPr lang="it-IT" sz="2000" dirty="0"/>
              <a:t> of database </a:t>
            </a:r>
            <a:r>
              <a:rPr lang="it-IT" sz="2000" dirty="0" err="1"/>
              <a:t>that</a:t>
            </a:r>
            <a:r>
              <a:rPr lang="it-IT" sz="2000" dirty="0"/>
              <a:t> </a:t>
            </a:r>
            <a:r>
              <a:rPr lang="it-IT" sz="2000" dirty="0" err="1"/>
              <a:t>is</a:t>
            </a:r>
            <a:r>
              <a:rPr lang="it-IT" sz="2000" dirty="0"/>
              <a:t> best </a:t>
            </a:r>
            <a:r>
              <a:rPr lang="it-IT" sz="2000" dirty="0" err="1" smtClean="0"/>
              <a:t>suited</a:t>
            </a:r>
            <a:r>
              <a:rPr lang="it-IT" sz="2000" dirty="0" smtClean="0"/>
              <a:t> </a:t>
            </a:r>
            <a:r>
              <a:rPr lang="it-IT" sz="2000" dirty="0"/>
              <a:t>to </a:t>
            </a:r>
            <a:r>
              <a:rPr lang="it-IT" sz="2000" dirty="0" err="1"/>
              <a:t>its</a:t>
            </a:r>
            <a:r>
              <a:rPr lang="it-IT" sz="2000" dirty="0"/>
              <a:t> </a:t>
            </a:r>
            <a:r>
              <a:rPr lang="it-IT" sz="2000" dirty="0" err="1"/>
              <a:t>need</a:t>
            </a:r>
            <a:r>
              <a:rPr lang="it-IT" sz="2000" dirty="0"/>
              <a:t> (</a:t>
            </a:r>
            <a:r>
              <a:rPr lang="it-IT" sz="2000" dirty="0" smtClean="0"/>
              <a:t>neo4j for </a:t>
            </a:r>
            <a:r>
              <a:rPr lang="it-IT" sz="2000" dirty="0"/>
              <a:t>social </a:t>
            </a:r>
            <a:r>
              <a:rPr lang="it-IT" sz="2000" dirty="0" err="1"/>
              <a:t>graph</a:t>
            </a:r>
            <a:r>
              <a:rPr lang="it-IT" sz="2000" dirty="0"/>
              <a:t>, </a:t>
            </a:r>
            <a:r>
              <a:rPr lang="it-IT" sz="2000" dirty="0" err="1"/>
              <a:t>elasticsearch</a:t>
            </a:r>
            <a:r>
              <a:rPr lang="it-IT" sz="2000" dirty="0"/>
              <a:t> for text </a:t>
            </a:r>
            <a:r>
              <a:rPr lang="it-IT" sz="2000" dirty="0" err="1"/>
              <a:t>serches</a:t>
            </a:r>
            <a:r>
              <a:rPr lang="it-IT" sz="2000" dirty="0" smtClean="0"/>
              <a:t>, </a:t>
            </a:r>
            <a:r>
              <a:rPr lang="it-IT" sz="2000" dirty="0" err="1" smtClean="0"/>
              <a:t>etc</a:t>
            </a:r>
            <a:r>
              <a:rPr lang="it-IT" sz="2000" dirty="0"/>
              <a:t>)</a:t>
            </a:r>
          </a:p>
          <a:p>
            <a:pPr lvl="1"/>
            <a:r>
              <a:rPr lang="it-IT" sz="2000" dirty="0" err="1" smtClean="0"/>
              <a:t>Drawbacks</a:t>
            </a:r>
            <a:r>
              <a:rPr lang="it-IT" sz="2000" dirty="0"/>
              <a:t> of </a:t>
            </a:r>
            <a:r>
              <a:rPr lang="it-IT" sz="2000" dirty="0" err="1"/>
              <a:t>this</a:t>
            </a:r>
            <a:r>
              <a:rPr lang="it-IT" sz="2000" dirty="0"/>
              <a:t> pattern</a:t>
            </a:r>
            <a:endParaRPr lang="it-IT" sz="2000" dirty="0"/>
          </a:p>
          <a:p>
            <a:pPr lvl="2"/>
            <a:r>
              <a:rPr lang="it-IT" sz="2000" strike="sngStrike" dirty="0" err="1" smtClean="0"/>
              <a:t>DIstributed</a:t>
            </a:r>
            <a:r>
              <a:rPr lang="it-IT" sz="2000" strike="sngStrike" dirty="0" smtClean="0"/>
              <a:t> data management</a:t>
            </a:r>
          </a:p>
          <a:p>
            <a:pPr lvl="2"/>
            <a:r>
              <a:rPr lang="it-IT" sz="2000" dirty="0" smtClean="0"/>
              <a:t>Distributed </a:t>
            </a:r>
            <a:r>
              <a:rPr lang="it-IT" sz="2000" dirty="0"/>
              <a:t>business </a:t>
            </a:r>
            <a:r>
              <a:rPr lang="it-IT" sz="2000" dirty="0" err="1"/>
              <a:t>transaction</a:t>
            </a:r>
            <a:r>
              <a:rPr lang="it-IT" sz="2000" dirty="0"/>
              <a:t> </a:t>
            </a:r>
            <a:r>
              <a:rPr lang="it-IT" sz="2000" dirty="0" err="1"/>
              <a:t>that</a:t>
            </a:r>
            <a:r>
              <a:rPr lang="it-IT" sz="2000" dirty="0"/>
              <a:t> </a:t>
            </a:r>
            <a:r>
              <a:rPr lang="it-IT" sz="2000" dirty="0" err="1"/>
              <a:t>span</a:t>
            </a:r>
            <a:r>
              <a:rPr lang="it-IT" sz="2000" dirty="0"/>
              <a:t> multiple </a:t>
            </a:r>
            <a:r>
              <a:rPr lang="it-IT" sz="2000" dirty="0" err="1"/>
              <a:t>services</a:t>
            </a:r>
            <a:r>
              <a:rPr lang="it-IT" sz="2000" dirty="0"/>
              <a:t> </a:t>
            </a:r>
            <a:r>
              <a:rPr lang="it-IT" sz="2000" dirty="0" err="1"/>
              <a:t>could</a:t>
            </a:r>
            <a:r>
              <a:rPr lang="it-IT" sz="2000" dirty="0"/>
              <a:t> be </a:t>
            </a:r>
            <a:r>
              <a:rPr lang="it-IT" sz="2000" dirty="0" err="1"/>
              <a:t>not</a:t>
            </a:r>
            <a:r>
              <a:rPr lang="it-IT" sz="2000" dirty="0"/>
              <a:t> </a:t>
            </a:r>
            <a:r>
              <a:rPr lang="it-IT" sz="2000" dirty="0" err="1"/>
              <a:t>implemented</a:t>
            </a:r>
            <a:r>
              <a:rPr lang="it-IT" sz="2000" dirty="0"/>
              <a:t> </a:t>
            </a:r>
            <a:r>
              <a:rPr lang="it-IT" sz="2000" dirty="0" smtClean="0"/>
              <a:t>(</a:t>
            </a:r>
            <a:r>
              <a:rPr lang="it-IT" sz="2000" dirty="0" err="1" smtClean="0"/>
              <a:t>according</a:t>
            </a:r>
            <a:r>
              <a:rPr lang="it-IT" sz="2000" dirty="0" smtClean="0"/>
              <a:t> to the CAP </a:t>
            </a:r>
            <a:r>
              <a:rPr lang="it-IT" sz="2000" dirty="0" err="1"/>
              <a:t>theorem</a:t>
            </a:r>
            <a:r>
              <a:rPr lang="it-IT" sz="2000" dirty="0"/>
              <a:t> and </a:t>
            </a:r>
            <a:r>
              <a:rPr lang="it-IT" sz="2000" dirty="0" smtClean="0"/>
              <a:t>for the </a:t>
            </a:r>
            <a:r>
              <a:rPr lang="it-IT" sz="2000" dirty="0" err="1" smtClean="0"/>
              <a:t>fact</a:t>
            </a:r>
            <a:r>
              <a:rPr lang="it-IT" sz="2000" dirty="0" smtClean="0"/>
              <a:t> </a:t>
            </a:r>
            <a:r>
              <a:rPr lang="it-IT" sz="2000" dirty="0" err="1" smtClean="0"/>
              <a:t>that</a:t>
            </a:r>
            <a:r>
              <a:rPr lang="it-IT" sz="2000" dirty="0" smtClean="0"/>
              <a:t> </a:t>
            </a:r>
            <a:r>
              <a:rPr lang="it-IT" sz="2000" dirty="0" err="1" smtClean="0"/>
              <a:t>many</a:t>
            </a:r>
            <a:r>
              <a:rPr lang="it-IT" sz="2000" dirty="0" smtClean="0"/>
              <a:t> </a:t>
            </a:r>
            <a:r>
              <a:rPr lang="it-IT" sz="2000" dirty="0" err="1"/>
              <a:t>modern</a:t>
            </a:r>
            <a:r>
              <a:rPr lang="it-IT" sz="2000" dirty="0"/>
              <a:t> database </a:t>
            </a:r>
            <a:r>
              <a:rPr lang="it-IT" sz="2000" dirty="0" err="1"/>
              <a:t>does</a:t>
            </a:r>
            <a:r>
              <a:rPr lang="it-IT" sz="2000" dirty="0"/>
              <a:t> </a:t>
            </a:r>
            <a:r>
              <a:rPr lang="it-IT" sz="2000" dirty="0" err="1"/>
              <a:t>not</a:t>
            </a:r>
            <a:r>
              <a:rPr lang="it-IT" sz="2000" dirty="0"/>
              <a:t> </a:t>
            </a:r>
            <a:r>
              <a:rPr lang="it-IT" sz="2000" dirty="0" err="1"/>
              <a:t>support</a:t>
            </a:r>
            <a:r>
              <a:rPr lang="it-IT" sz="2000" dirty="0"/>
              <a:t> </a:t>
            </a:r>
            <a:r>
              <a:rPr lang="it-IT" sz="2000" dirty="0" err="1"/>
              <a:t>them</a:t>
            </a:r>
            <a:r>
              <a:rPr lang="it-IT" sz="2000" dirty="0"/>
              <a:t> </a:t>
            </a:r>
            <a:r>
              <a:rPr lang="it-IT" sz="2000" dirty="0" err="1"/>
              <a:t>NoSql</a:t>
            </a:r>
            <a:r>
              <a:rPr lang="it-IT" sz="2000" dirty="0"/>
              <a:t>)</a:t>
            </a:r>
          </a:p>
          <a:p>
            <a:pPr lvl="2"/>
            <a:r>
              <a:rPr lang="it-IT" sz="2000" dirty="0" err="1"/>
              <a:t>Implementing</a:t>
            </a:r>
            <a:r>
              <a:rPr lang="it-IT" sz="2000" dirty="0"/>
              <a:t> </a:t>
            </a:r>
            <a:r>
              <a:rPr lang="it-IT" sz="2000" dirty="0" err="1"/>
              <a:t>queries</a:t>
            </a:r>
            <a:r>
              <a:rPr lang="it-IT" sz="2000" dirty="0"/>
              <a:t> </a:t>
            </a:r>
            <a:r>
              <a:rPr lang="it-IT" sz="2000" dirty="0" err="1"/>
              <a:t>that</a:t>
            </a:r>
            <a:r>
              <a:rPr lang="it-IT" sz="2000" dirty="0"/>
              <a:t> join data </a:t>
            </a:r>
            <a:r>
              <a:rPr lang="it-IT" sz="2000" dirty="0" err="1"/>
              <a:t>that</a:t>
            </a:r>
            <a:r>
              <a:rPr lang="it-IT" sz="2000" dirty="0"/>
              <a:t> are </a:t>
            </a:r>
            <a:r>
              <a:rPr lang="it-IT" sz="2000" dirty="0" err="1"/>
              <a:t>now</a:t>
            </a:r>
            <a:r>
              <a:rPr lang="it-IT" sz="2000" dirty="0"/>
              <a:t> in multiple </a:t>
            </a:r>
            <a:r>
              <a:rPr lang="it-IT" sz="2000" dirty="0" smtClean="0"/>
              <a:t>database </a:t>
            </a:r>
            <a:r>
              <a:rPr lang="it-IT" sz="2000" dirty="0" err="1"/>
              <a:t>is</a:t>
            </a:r>
            <a:r>
              <a:rPr lang="it-IT" sz="2000" dirty="0"/>
              <a:t> </a:t>
            </a:r>
            <a:r>
              <a:rPr lang="it-IT" sz="2000" dirty="0" err="1"/>
              <a:t>challenging</a:t>
            </a:r>
            <a:r>
              <a:rPr lang="it-IT" sz="2000" dirty="0"/>
              <a:t> </a:t>
            </a:r>
          </a:p>
          <a:p>
            <a:pPr lvl="2"/>
            <a:r>
              <a:rPr lang="it-IT" sz="2000" dirty="0"/>
              <a:t>An </a:t>
            </a:r>
            <a:r>
              <a:rPr lang="it-IT" sz="2000" dirty="0" err="1"/>
              <a:t>overall</a:t>
            </a:r>
            <a:r>
              <a:rPr lang="it-IT" sz="2000" dirty="0"/>
              <a:t> more </a:t>
            </a:r>
            <a:r>
              <a:rPr lang="it-IT" sz="2000" dirty="0" err="1"/>
              <a:t>complex</a:t>
            </a:r>
            <a:r>
              <a:rPr lang="it-IT" sz="2000" dirty="0"/>
              <a:t> </a:t>
            </a:r>
            <a:r>
              <a:rPr lang="it-IT" sz="2000" dirty="0" err="1"/>
              <a:t>programming</a:t>
            </a:r>
            <a:r>
              <a:rPr lang="it-IT" sz="2000" dirty="0"/>
              <a:t> model</a:t>
            </a:r>
          </a:p>
          <a:p>
            <a:pPr lvl="2"/>
            <a:r>
              <a:rPr lang="it-IT" sz="2000" dirty="0"/>
              <a:t>Solution to </a:t>
            </a:r>
            <a:r>
              <a:rPr lang="it-IT" sz="2000" dirty="0" err="1"/>
              <a:t>drawbacks</a:t>
            </a:r>
            <a:r>
              <a:rPr lang="it-IT" sz="2000" dirty="0"/>
              <a:t>:</a:t>
            </a:r>
          </a:p>
          <a:p>
            <a:pPr lvl="3"/>
            <a:r>
              <a:rPr lang="it-IT" sz="2000" dirty="0"/>
              <a:t>Data </a:t>
            </a:r>
            <a:r>
              <a:rPr lang="it-IT" sz="2000" dirty="0" err="1"/>
              <a:t>consistency</a:t>
            </a:r>
            <a:r>
              <a:rPr lang="it-IT" sz="2000" dirty="0"/>
              <a:t> </a:t>
            </a:r>
            <a:r>
              <a:rPr lang="it-IT" sz="2000" dirty="0" err="1"/>
              <a:t>across</a:t>
            </a:r>
            <a:r>
              <a:rPr lang="it-IT" sz="2000" dirty="0"/>
              <a:t> multiple </a:t>
            </a:r>
            <a:r>
              <a:rPr lang="it-IT" sz="2000" dirty="0" err="1"/>
              <a:t>services</a:t>
            </a:r>
            <a:r>
              <a:rPr lang="it-IT" sz="2000" dirty="0"/>
              <a:t> </a:t>
            </a:r>
            <a:r>
              <a:rPr lang="it-IT" sz="2000" dirty="0" err="1"/>
              <a:t>could</a:t>
            </a:r>
            <a:r>
              <a:rPr lang="it-IT" sz="2000" dirty="0"/>
              <a:t> be </a:t>
            </a:r>
            <a:r>
              <a:rPr lang="it-IT" sz="2000" dirty="0" err="1"/>
              <a:t>enabled</a:t>
            </a:r>
            <a:r>
              <a:rPr lang="it-IT" sz="2000" dirty="0"/>
              <a:t> </a:t>
            </a:r>
            <a:r>
              <a:rPr lang="it-IT" sz="2000" strike="sngStrike" dirty="0" err="1"/>
              <a:t>without</a:t>
            </a:r>
            <a:r>
              <a:rPr lang="it-IT" sz="2000" strike="sngStrike" dirty="0"/>
              <a:t> </a:t>
            </a:r>
            <a:r>
              <a:rPr lang="it-IT" sz="2000" strike="sngStrike" dirty="0" err="1"/>
              <a:t>distributed</a:t>
            </a:r>
            <a:r>
              <a:rPr lang="it-IT" sz="2000" strike="sngStrike" dirty="0"/>
              <a:t> </a:t>
            </a:r>
            <a:r>
              <a:rPr lang="it-IT" sz="2000" strike="sngStrike" dirty="0" err="1"/>
              <a:t>transaction</a:t>
            </a:r>
            <a:r>
              <a:rPr lang="it-IT" sz="2000" strike="sngStrike" dirty="0"/>
              <a:t> </a:t>
            </a:r>
            <a:r>
              <a:rPr lang="it-IT" sz="2000" dirty="0"/>
              <a:t>with a </a:t>
            </a:r>
            <a:r>
              <a:rPr lang="it-IT" sz="2000" dirty="0" err="1"/>
              <a:t>Event</a:t>
            </a:r>
            <a:r>
              <a:rPr lang="it-IT" sz="2000" dirty="0"/>
              <a:t> </a:t>
            </a:r>
            <a:r>
              <a:rPr lang="it-IT" sz="2000" dirty="0" err="1"/>
              <a:t>Driven</a:t>
            </a:r>
            <a:r>
              <a:rPr lang="it-IT" sz="2000" dirty="0"/>
              <a:t> Architecture with </a:t>
            </a:r>
            <a:r>
              <a:rPr lang="it-IT" sz="2000" dirty="0" err="1"/>
              <a:t>services</a:t>
            </a:r>
            <a:r>
              <a:rPr lang="it-IT" sz="2000" dirty="0"/>
              <a:t> </a:t>
            </a:r>
            <a:r>
              <a:rPr lang="it-IT" sz="2000" dirty="0" err="1"/>
              <a:t>that</a:t>
            </a:r>
            <a:r>
              <a:rPr lang="it-IT" sz="2000" dirty="0"/>
              <a:t> </a:t>
            </a:r>
            <a:r>
              <a:rPr lang="it-IT" sz="2000" dirty="0" err="1"/>
              <a:t>publish</a:t>
            </a:r>
            <a:r>
              <a:rPr lang="it-IT" sz="2000" dirty="0"/>
              <a:t> </a:t>
            </a:r>
            <a:r>
              <a:rPr lang="it-IT" sz="2000" dirty="0" err="1"/>
              <a:t>events</a:t>
            </a:r>
            <a:r>
              <a:rPr lang="it-IT" sz="2000" dirty="0"/>
              <a:t> </a:t>
            </a:r>
            <a:r>
              <a:rPr lang="it-IT" sz="2000" dirty="0" err="1"/>
              <a:t>when</a:t>
            </a:r>
            <a:r>
              <a:rPr lang="it-IT" sz="2000" dirty="0"/>
              <a:t> update </a:t>
            </a:r>
            <a:r>
              <a:rPr lang="it-IT" sz="2000" dirty="0" err="1"/>
              <a:t>their</a:t>
            </a:r>
            <a:r>
              <a:rPr lang="it-IT" sz="2000" dirty="0"/>
              <a:t> data and </a:t>
            </a:r>
            <a:r>
              <a:rPr lang="it-IT" sz="2000" dirty="0" err="1"/>
              <a:t>other</a:t>
            </a:r>
            <a:r>
              <a:rPr lang="it-IT" sz="2000" dirty="0"/>
              <a:t> </a:t>
            </a:r>
            <a:r>
              <a:rPr lang="it-IT" sz="2000" dirty="0" err="1"/>
              <a:t>services</a:t>
            </a:r>
            <a:r>
              <a:rPr lang="it-IT" sz="2000" dirty="0"/>
              <a:t> </a:t>
            </a:r>
            <a:r>
              <a:rPr lang="it-IT" sz="2000" dirty="0" err="1"/>
              <a:t>that</a:t>
            </a:r>
            <a:r>
              <a:rPr lang="it-IT" sz="2000" dirty="0"/>
              <a:t> update </a:t>
            </a:r>
            <a:r>
              <a:rPr lang="it-IT" sz="2000" dirty="0" err="1"/>
              <a:t>their</a:t>
            </a:r>
            <a:r>
              <a:rPr lang="it-IT" sz="2000" dirty="0"/>
              <a:t> </a:t>
            </a:r>
            <a:r>
              <a:rPr lang="it-IT" sz="2000" dirty="0" err="1"/>
              <a:t>own</a:t>
            </a:r>
            <a:r>
              <a:rPr lang="it-IT" sz="2000" dirty="0"/>
              <a:t> data </a:t>
            </a:r>
            <a:r>
              <a:rPr lang="it-IT" sz="2000" dirty="0" err="1"/>
              <a:t>subscribing</a:t>
            </a:r>
            <a:r>
              <a:rPr lang="it-IT" sz="2000" dirty="0"/>
              <a:t> </a:t>
            </a:r>
            <a:r>
              <a:rPr lang="it-IT" sz="2000" dirty="0" err="1"/>
              <a:t>these</a:t>
            </a:r>
            <a:r>
              <a:rPr lang="it-IT" sz="2000" dirty="0"/>
              <a:t> </a:t>
            </a:r>
            <a:r>
              <a:rPr lang="it-IT" sz="2000" dirty="0" err="1"/>
              <a:t>events</a:t>
            </a:r>
            <a:endParaRPr lang="it-IT" sz="2000" dirty="0"/>
          </a:p>
          <a:p>
            <a:pPr lvl="3"/>
            <a:r>
              <a:rPr lang="it-IT" sz="2000" dirty="0"/>
              <a:t>Application side join </a:t>
            </a:r>
            <a:r>
              <a:rPr lang="it-IT" sz="2000" dirty="0" smtClean="0"/>
              <a:t>(with the </a:t>
            </a:r>
            <a:r>
              <a:rPr lang="it-IT" sz="2000" dirty="0" err="1" smtClean="0"/>
              <a:t>application</a:t>
            </a:r>
            <a:r>
              <a:rPr lang="it-IT" sz="2000" dirty="0" smtClean="0"/>
              <a:t> </a:t>
            </a:r>
            <a:r>
              <a:rPr lang="it-IT" sz="2000" dirty="0" err="1"/>
              <a:t>perform</a:t>
            </a:r>
            <a:r>
              <a:rPr lang="it-IT" sz="2000" dirty="0"/>
              <a:t> the join </a:t>
            </a:r>
            <a:r>
              <a:rPr lang="it-IT" sz="2000" dirty="0" err="1"/>
              <a:t>rather</a:t>
            </a:r>
            <a:r>
              <a:rPr lang="it-IT" sz="2000" dirty="0"/>
              <a:t> </a:t>
            </a:r>
            <a:r>
              <a:rPr lang="it-IT" sz="2000" dirty="0" err="1"/>
              <a:t>than</a:t>
            </a:r>
            <a:r>
              <a:rPr lang="it-IT" sz="2000" dirty="0"/>
              <a:t> database) CQRS </a:t>
            </a:r>
            <a:r>
              <a:rPr lang="it-IT" sz="2000" dirty="0" err="1"/>
              <a:t>maintaining</a:t>
            </a:r>
            <a:r>
              <a:rPr lang="it-IT" sz="2000" dirty="0"/>
              <a:t> </a:t>
            </a:r>
            <a:r>
              <a:rPr lang="it-IT" sz="2000" dirty="0" err="1"/>
              <a:t>one</a:t>
            </a:r>
            <a:r>
              <a:rPr lang="it-IT" sz="2000" dirty="0"/>
              <a:t> or more </a:t>
            </a:r>
            <a:r>
              <a:rPr lang="it-IT" sz="2000" dirty="0" err="1"/>
              <a:t>materialized</a:t>
            </a:r>
            <a:r>
              <a:rPr lang="it-IT" sz="2000" dirty="0"/>
              <a:t> </a:t>
            </a:r>
            <a:r>
              <a:rPr lang="it-IT" sz="2000" dirty="0" err="1"/>
              <a:t>views</a:t>
            </a:r>
            <a:r>
              <a:rPr lang="it-IT" sz="2000" dirty="0"/>
              <a:t> </a:t>
            </a:r>
            <a:r>
              <a:rPr lang="it-IT" sz="2000" dirty="0" err="1"/>
              <a:t>that</a:t>
            </a:r>
            <a:r>
              <a:rPr lang="it-IT" sz="2000" dirty="0"/>
              <a:t> </a:t>
            </a:r>
            <a:r>
              <a:rPr lang="it-IT" sz="2000" dirty="0" err="1"/>
              <a:t>contain</a:t>
            </a:r>
            <a:r>
              <a:rPr lang="it-IT" sz="2000" dirty="0"/>
              <a:t> data from multiple </a:t>
            </a:r>
            <a:r>
              <a:rPr lang="it-IT" sz="2000" dirty="0" err="1"/>
              <a:t>services</a:t>
            </a:r>
            <a:r>
              <a:rPr lang="it-IT" sz="2000" dirty="0"/>
              <a:t> </a:t>
            </a:r>
            <a:endParaRPr lang="it-IT" sz="2000" dirty="0" smtClean="0"/>
          </a:p>
          <a:p>
            <a:pPr lvl="3"/>
            <a:r>
              <a:rPr lang="it-IT" sz="2000" dirty="0" err="1" smtClean="0"/>
              <a:t>these</a:t>
            </a:r>
            <a:r>
              <a:rPr lang="it-IT" sz="2000" dirty="0" smtClean="0"/>
              <a:t> </a:t>
            </a:r>
            <a:r>
              <a:rPr lang="it-IT" sz="2000" dirty="0" err="1"/>
              <a:t>views</a:t>
            </a:r>
            <a:r>
              <a:rPr lang="it-IT" sz="2000" dirty="0"/>
              <a:t> are </a:t>
            </a:r>
            <a:r>
              <a:rPr lang="it-IT" sz="2000" dirty="0" err="1"/>
              <a:t>kept</a:t>
            </a:r>
            <a:r>
              <a:rPr lang="it-IT" sz="2000" dirty="0"/>
              <a:t> by </a:t>
            </a:r>
            <a:r>
              <a:rPr lang="it-IT" sz="2000" dirty="0" err="1"/>
              <a:t>services</a:t>
            </a:r>
            <a:r>
              <a:rPr lang="it-IT" sz="2000" dirty="0"/>
              <a:t>  </a:t>
            </a:r>
            <a:r>
              <a:rPr lang="it-IT" sz="2000" dirty="0" err="1"/>
              <a:t>that</a:t>
            </a:r>
            <a:r>
              <a:rPr lang="it-IT" sz="2000" dirty="0"/>
              <a:t> </a:t>
            </a:r>
            <a:r>
              <a:rPr lang="it-IT" sz="2000" dirty="0" err="1"/>
              <a:t>subscribes</a:t>
            </a:r>
            <a:r>
              <a:rPr lang="it-IT" sz="2000" dirty="0"/>
              <a:t> to </a:t>
            </a:r>
            <a:r>
              <a:rPr lang="it-IT" sz="2000" dirty="0" err="1"/>
              <a:t>events</a:t>
            </a:r>
            <a:r>
              <a:rPr lang="it-IT" sz="2000" dirty="0"/>
              <a:t> </a:t>
            </a:r>
            <a:r>
              <a:rPr lang="it-IT" sz="2000" dirty="0" err="1"/>
              <a:t>that</a:t>
            </a:r>
            <a:r>
              <a:rPr lang="it-IT" sz="2000" dirty="0"/>
              <a:t> </a:t>
            </a:r>
            <a:r>
              <a:rPr lang="it-IT" sz="2000" dirty="0" err="1"/>
              <a:t>each</a:t>
            </a:r>
            <a:r>
              <a:rPr lang="it-IT" sz="2000" dirty="0"/>
              <a:t> service </a:t>
            </a:r>
            <a:r>
              <a:rPr lang="it-IT" sz="2000" dirty="0" err="1"/>
              <a:t>publish</a:t>
            </a:r>
            <a:r>
              <a:rPr lang="it-IT" sz="2000" dirty="0"/>
              <a:t> </a:t>
            </a:r>
            <a:r>
              <a:rPr lang="it-IT" sz="2000" dirty="0" err="1"/>
              <a:t>wheh</a:t>
            </a:r>
            <a:r>
              <a:rPr lang="it-IT" sz="2000" dirty="0"/>
              <a:t> </a:t>
            </a:r>
            <a:r>
              <a:rPr lang="it-IT" sz="2000" dirty="0" err="1"/>
              <a:t>it</a:t>
            </a:r>
            <a:r>
              <a:rPr lang="it-IT" sz="2000" dirty="0"/>
              <a:t> update </a:t>
            </a:r>
            <a:r>
              <a:rPr lang="it-IT" sz="2000" dirty="0" err="1"/>
              <a:t>its</a:t>
            </a:r>
            <a:r>
              <a:rPr lang="it-IT" sz="2000" dirty="0"/>
              <a:t> data.</a:t>
            </a:r>
          </a:p>
          <a:p>
            <a:pPr lvl="2"/>
            <a:r>
              <a:rPr lang="it-IT" sz="2000" dirty="0" err="1"/>
              <a:t>Related</a:t>
            </a:r>
            <a:r>
              <a:rPr lang="it-IT" sz="2000" dirty="0"/>
              <a:t> </a:t>
            </a:r>
            <a:r>
              <a:rPr lang="it-IT" sz="2000" dirty="0" err="1"/>
              <a:t>patterns</a:t>
            </a:r>
            <a:r>
              <a:rPr lang="it-IT" sz="2000" dirty="0"/>
              <a:t> </a:t>
            </a:r>
            <a:r>
              <a:rPr lang="it-IT" sz="2000" dirty="0" err="1"/>
              <a:t>as</a:t>
            </a:r>
            <a:r>
              <a:rPr lang="it-IT" sz="2000" dirty="0"/>
              <a:t> way to </a:t>
            </a:r>
            <a:r>
              <a:rPr lang="it-IT" sz="2000" dirty="0" err="1"/>
              <a:t>atomically</a:t>
            </a:r>
            <a:r>
              <a:rPr lang="it-IT" sz="2000" dirty="0"/>
              <a:t> update state and </a:t>
            </a:r>
            <a:r>
              <a:rPr lang="it-IT" sz="2000" dirty="0" err="1"/>
              <a:t>publish</a:t>
            </a:r>
            <a:r>
              <a:rPr lang="it-IT" sz="2000" dirty="0"/>
              <a:t> </a:t>
            </a:r>
            <a:r>
              <a:rPr lang="it-IT" sz="2000" dirty="0" err="1"/>
              <a:t>event</a:t>
            </a:r>
            <a:r>
              <a:rPr lang="it-IT" sz="2000" dirty="0"/>
              <a:t>.</a:t>
            </a:r>
          </a:p>
          <a:p>
            <a:pPr lvl="3"/>
            <a:r>
              <a:rPr lang="it-IT" sz="2000" dirty="0" err="1"/>
              <a:t>Event</a:t>
            </a:r>
            <a:r>
              <a:rPr lang="it-IT" sz="2000" dirty="0"/>
              <a:t> </a:t>
            </a:r>
            <a:r>
              <a:rPr lang="it-IT" sz="2000" dirty="0" err="1"/>
              <a:t>sourcing</a:t>
            </a:r>
            <a:r>
              <a:rPr lang="it-IT" sz="2000" dirty="0"/>
              <a:t> </a:t>
            </a:r>
            <a:r>
              <a:rPr lang="it-IT" sz="2000" dirty="0" smtClean="0"/>
              <a:t>/ Database </a:t>
            </a:r>
            <a:r>
              <a:rPr lang="it-IT" sz="2000" dirty="0" err="1" smtClean="0"/>
              <a:t>triggers</a:t>
            </a:r>
            <a:r>
              <a:rPr lang="it-IT" sz="2000" dirty="0" smtClean="0"/>
              <a:t> / </a:t>
            </a:r>
            <a:r>
              <a:rPr lang="it-IT" sz="2000" dirty="0" err="1" smtClean="0"/>
              <a:t>Transaction</a:t>
            </a:r>
            <a:r>
              <a:rPr lang="it-IT" sz="2000" dirty="0" smtClean="0"/>
              <a:t> </a:t>
            </a:r>
            <a:r>
              <a:rPr lang="it-IT" sz="2000" dirty="0"/>
              <a:t>log </a:t>
            </a:r>
            <a:r>
              <a:rPr lang="it-IT" sz="2000" dirty="0" err="1"/>
              <a:t>tailing</a:t>
            </a:r>
            <a:r>
              <a:rPr lang="it-IT" sz="2000" dirty="0"/>
              <a:t>	</a:t>
            </a:r>
          </a:p>
          <a:p>
            <a:pPr lvl="3"/>
            <a:endParaRPr lang="it-IT" sz="2000" dirty="0" smtClean="0"/>
          </a:p>
          <a:p>
            <a:pPr lvl="2"/>
            <a:endParaRPr lang="it-IT" sz="2400" dirty="0"/>
          </a:p>
          <a:p>
            <a:pPr lvl="3"/>
            <a:endParaRPr lang="it-IT" sz="2400" dirty="0"/>
          </a:p>
        </p:txBody>
      </p:sp>
    </p:spTree>
    <p:extLst>
      <p:ext uri="{BB962C8B-B14F-4D97-AF65-F5344CB8AC3E}">
        <p14:creationId xmlns:p14="http://schemas.microsoft.com/office/powerpoint/2010/main" val="4031211916"/>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3704168" y="2105472"/>
            <a:ext cx="16534531" cy="10619928"/>
          </a:xfrm>
        </p:spPr>
        <p:txBody>
          <a:bodyPr/>
          <a:lstStyle/>
          <a:p>
            <a:endParaRPr lang="it-IT" dirty="0"/>
          </a:p>
        </p:txBody>
      </p:sp>
      <p:grpSp>
        <p:nvGrpSpPr>
          <p:cNvPr id="13" name="Gruppo 12"/>
          <p:cNvGrpSpPr/>
          <p:nvPr/>
        </p:nvGrpSpPr>
        <p:grpSpPr>
          <a:xfrm>
            <a:off x="557691" y="3886926"/>
            <a:ext cx="11307650" cy="6211434"/>
            <a:chOff x="5783288" y="3480681"/>
            <a:chExt cx="11307650" cy="6211434"/>
          </a:xfrm>
        </p:grpSpPr>
        <p:grpSp>
          <p:nvGrpSpPr>
            <p:cNvPr id="14" name="Gruppo 13"/>
            <p:cNvGrpSpPr/>
            <p:nvPr/>
          </p:nvGrpSpPr>
          <p:grpSpPr>
            <a:xfrm>
              <a:off x="5783288" y="4950322"/>
              <a:ext cx="11307650" cy="4741793"/>
              <a:chOff x="1942087" y="7568268"/>
              <a:chExt cx="11307650" cy="4741793"/>
            </a:xfrm>
          </p:grpSpPr>
          <p:cxnSp>
            <p:nvCxnSpPr>
              <p:cNvPr id="16" name="Connettore 2 15"/>
              <p:cNvCxnSpPr>
                <a:stCxn id="18" idx="2"/>
                <a:endCxn id="19"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Connettore 2 16"/>
              <p:cNvCxnSpPr>
                <a:stCxn id="18" idx="0"/>
                <a:endCxn id="20"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Rettangolo arrotondato 17"/>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9" name="Cilindro 18"/>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e 19"/>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Rettangolo arrotondato 20"/>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
          <p:nvSpPr>
            <p:cNvPr id="15" name="Fumetto 2 14"/>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22" name="Titolo 1"/>
          <p:cNvSpPr>
            <a:spLocks noGrp="1"/>
          </p:cNvSpPr>
          <p:nvPr>
            <p:ph type="title"/>
          </p:nvPr>
        </p:nvSpPr>
        <p:spPr>
          <a:xfrm>
            <a:off x="617538" y="241300"/>
            <a:ext cx="23134637" cy="1358900"/>
          </a:xfrm>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6878" y="9527536"/>
            <a:ext cx="6021477" cy="1901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2113593"/>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554925972"/>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la 6"/>
          <p:cNvGraphicFramePr>
            <a:graphicFrameLocks noGrp="1"/>
          </p:cNvGraphicFramePr>
          <p:nvPr>
            <p:extLst>
              <p:ext uri="{D42A27DB-BD31-4B8C-83A1-F6EECF244321}">
                <p14:modId xmlns:p14="http://schemas.microsoft.com/office/powerpoint/2010/main" val="1393364651"/>
              </p:ext>
            </p:extLst>
          </p:nvPr>
        </p:nvGraphicFramePr>
        <p:xfrm>
          <a:off x="609600" y="1600200"/>
          <a:ext cx="23088600" cy="10317209"/>
        </p:xfrm>
        <a:graphic>
          <a:graphicData uri="http://schemas.openxmlformats.org/drawingml/2006/table">
            <a:tbl>
              <a:tblPr firstRow="1" bandRow="1">
                <a:tableStyleId>{5C22544A-7EE6-4342-B048-85BDC9FD1C3A}</a:tableStyleId>
              </a:tblPr>
              <a:tblGrid>
                <a:gridCol w="4343400"/>
                <a:gridCol w="6950968"/>
                <a:gridCol w="11794232"/>
              </a:tblGrid>
              <a:tr h="1102665">
                <a:tc gridSpan="2">
                  <a:txBody>
                    <a:bodyPr/>
                    <a:lstStyle/>
                    <a:p>
                      <a:r>
                        <a:rPr lang="it-IT" sz="4400" dirty="0" smtClean="0"/>
                        <a:t>DESIGN PATTERN</a:t>
                      </a:r>
                      <a:endParaRPr lang="it-IT" sz="4400" dirty="0"/>
                    </a:p>
                  </a:txBody>
                  <a:tcPr marT="45717" marB="45717"/>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4400" b="1" kern="1200" dirty="0" smtClean="0">
                          <a:solidFill>
                            <a:schemeClr val="lt1"/>
                          </a:solidFill>
                          <a:latin typeface="+mn-lt"/>
                          <a:ea typeface="+mn-ea"/>
                          <a:cs typeface="+mn-cs"/>
                        </a:rPr>
                        <a:t>TECHNOLOGY STACK </a:t>
                      </a:r>
                    </a:p>
                    <a:p>
                      <a:endParaRPr lang="it-IT" sz="1800" dirty="0"/>
                    </a:p>
                  </a:txBody>
                  <a:tcPr marT="45717" marB="45717"/>
                </a:tc>
              </a:tr>
              <a:tr h="681058">
                <a:tc gridSpan="2">
                  <a:txBody>
                    <a:bodyPr/>
                    <a:lstStyle/>
                    <a:p>
                      <a:r>
                        <a:rPr lang="it-IT" sz="2800" dirty="0" smtClean="0"/>
                        <a:t>CORE MICROSERVICE</a:t>
                      </a:r>
                      <a:endParaRPr lang="it-IT" sz="2800" dirty="0"/>
                    </a:p>
                  </a:txBody>
                  <a:tcPr marT="45717" marB="45717"/>
                </a:tc>
                <a:tc hMerge="1">
                  <a:txBody>
                    <a:bodyPr/>
                    <a:lstStyle/>
                    <a:p>
                      <a:endParaRPr lang="it-IT" dirty="0"/>
                    </a:p>
                  </a:txBody>
                  <a:tcPr/>
                </a:tc>
                <a:tc>
                  <a:txBody>
                    <a:bodyPr/>
                    <a:lstStyle/>
                    <a:p>
                      <a:r>
                        <a:rPr lang="it-IT" sz="2800" dirty="0" smtClean="0"/>
                        <a:t>SPRING BOOT</a:t>
                      </a:r>
                      <a:endParaRPr lang="it-IT" sz="2800" dirty="0"/>
                    </a:p>
                  </a:txBody>
                  <a:tcPr marT="45717" marB="45717"/>
                </a:tc>
              </a:tr>
              <a:tr h="810782">
                <a:tc rowSpan="4">
                  <a:txBody>
                    <a:bodyPr/>
                    <a:lstStyle/>
                    <a:p>
                      <a:r>
                        <a:rPr lang="it-IT" sz="2800" dirty="0" smtClean="0"/>
                        <a:t>DATABASE</a:t>
                      </a:r>
                    </a:p>
                    <a:p>
                      <a:r>
                        <a:rPr lang="it-IT" sz="2800" dirty="0" smtClean="0"/>
                        <a:t>PER </a:t>
                      </a:r>
                    </a:p>
                    <a:p>
                      <a:r>
                        <a:rPr lang="it-IT" sz="2800" dirty="0" smtClean="0"/>
                        <a:t>SERVICE</a:t>
                      </a:r>
                      <a:endParaRPr lang="it-IT" sz="2800" dirty="0"/>
                    </a:p>
                  </a:txBody>
                  <a:tcPr marT="45717" marB="45717" anchor="ctr"/>
                </a:tc>
                <a:tc>
                  <a:txBody>
                    <a:bodyPr/>
                    <a:lstStyle/>
                    <a:p>
                      <a:r>
                        <a:rPr lang="it-IT" sz="2800" dirty="0" smtClean="0"/>
                        <a:t>EVENT DRIVEN</a:t>
                      </a:r>
                      <a:r>
                        <a:rPr lang="it-IT" sz="2800" baseline="0" dirty="0" smtClean="0"/>
                        <a:t> ARCHITECTURE</a:t>
                      </a:r>
                      <a:endParaRPr lang="it-IT" sz="2800" dirty="0"/>
                    </a:p>
                  </a:txBody>
                  <a:tcPr marT="45717" marB="45717"/>
                </a:tc>
                <a:tc rowSpan="2">
                  <a:txBody>
                    <a:bodyPr/>
                    <a:lstStyle/>
                    <a:p>
                      <a:r>
                        <a:rPr lang="it-IT" sz="2800" dirty="0" smtClean="0"/>
                        <a:t>SPRING CLOUD STREAM</a:t>
                      </a:r>
                      <a:endParaRPr lang="it-IT" sz="2800" dirty="0"/>
                    </a:p>
                  </a:txBody>
                  <a:tcPr marT="45717" marB="45717" anchor="ctr"/>
                </a:tc>
              </a:tr>
              <a:tr h="810782">
                <a:tc vMerge="1">
                  <a:txBody>
                    <a:bodyPr/>
                    <a:lstStyle/>
                    <a:p>
                      <a:endParaRPr lang="it-IT" dirty="0"/>
                    </a:p>
                  </a:txBody>
                  <a:tcPr/>
                </a:tc>
                <a:tc>
                  <a:txBody>
                    <a:bodyPr/>
                    <a:lstStyle/>
                    <a:p>
                      <a:r>
                        <a:rPr lang="it-IT" sz="2800" dirty="0" smtClean="0"/>
                        <a:t>MATERIALIZED VIEW</a:t>
                      </a:r>
                      <a:endParaRPr lang="it-IT" sz="2800" dirty="0"/>
                    </a:p>
                  </a:txBody>
                  <a:tcPr marT="45717" marB="45717"/>
                </a:tc>
                <a:tc vMerge="1">
                  <a:txBody>
                    <a:bodyPr/>
                    <a:lstStyle/>
                    <a:p>
                      <a:endParaRPr lang="it-IT" dirty="0"/>
                    </a:p>
                  </a:txBody>
                  <a:tcPr/>
                </a:tc>
              </a:tr>
              <a:tr h="1005370">
                <a:tc vMerge="1">
                  <a:txBody>
                    <a:bodyPr/>
                    <a:lstStyle/>
                    <a:p>
                      <a:endParaRPr lang="it-IT" dirty="0"/>
                    </a:p>
                  </a:txBody>
                  <a:tcPr/>
                </a:tc>
                <a:tc>
                  <a:txBody>
                    <a:bodyPr/>
                    <a:lstStyle/>
                    <a:p>
                      <a:endParaRPr lang="it-IT" sz="2800" strike="sngStrike" dirty="0"/>
                    </a:p>
                  </a:txBody>
                  <a:tcPr marT="45717" marB="45717"/>
                </a:tc>
                <a:tc>
                  <a:txBody>
                    <a:bodyPr/>
                    <a:lstStyle/>
                    <a:p>
                      <a:endParaRPr lang="it-IT" sz="2800" dirty="0"/>
                    </a:p>
                  </a:txBody>
                  <a:tcPr marT="45717" marB="45717"/>
                </a:tc>
              </a:tr>
              <a:tr h="697273">
                <a:tc vMerge="1">
                  <a:txBody>
                    <a:bodyPr/>
                    <a:lstStyle/>
                    <a:p>
                      <a:endParaRPr lang="it-IT" dirty="0"/>
                    </a:p>
                  </a:txBody>
                  <a:tcPr/>
                </a:tc>
                <a:tc>
                  <a:txBody>
                    <a:bodyPr/>
                    <a:lstStyle/>
                    <a:p>
                      <a:r>
                        <a:rPr lang="it-IT" sz="2800" strike="noStrike" dirty="0" smtClean="0"/>
                        <a:t>REST API</a:t>
                      </a:r>
                      <a:endParaRPr lang="it-IT" sz="2800" strike="noStrike" dirty="0"/>
                    </a:p>
                  </a:txBody>
                  <a:tcPr marT="45717" marB="45717"/>
                </a:tc>
                <a:tc>
                  <a:txBody>
                    <a:bodyPr/>
                    <a:lstStyle/>
                    <a:p>
                      <a:r>
                        <a:rPr lang="it-IT" sz="2800" strike="noStrike" baseline="0" dirty="0" smtClean="0"/>
                        <a:t>SPRING DATA REST</a:t>
                      </a:r>
                      <a:endParaRPr lang="it-IT" sz="2800" strike="noStrike" baseline="0" dirty="0"/>
                    </a:p>
                  </a:txBody>
                  <a:tcPr marT="45717" marB="45717"/>
                </a:tc>
              </a:tr>
              <a:tr h="648627">
                <a:tc rowSpan="2">
                  <a:txBody>
                    <a:bodyPr/>
                    <a:lstStyle/>
                    <a:p>
                      <a:pPr marL="0" algn="l" defTabSz="457200" rtl="0" eaLnBrk="1" latinLnBrk="0" hangingPunct="1"/>
                      <a:r>
                        <a:rPr lang="it-IT" sz="2800" kern="1200" dirty="0" smtClean="0">
                          <a:solidFill>
                            <a:schemeClr val="dk1"/>
                          </a:solidFill>
                          <a:latin typeface="+mn-lt"/>
                          <a:ea typeface="+mn-ea"/>
                          <a:cs typeface="+mn-cs"/>
                        </a:rPr>
                        <a:t>DATA  ACCESS</a:t>
                      </a:r>
                    </a:p>
                  </a:txBody>
                  <a:tcPr marT="45717" marB="45717" anchor="ctr"/>
                </a:tc>
                <a:tc>
                  <a:txBody>
                    <a:bodyPr/>
                    <a:lstStyle/>
                    <a:p>
                      <a:pPr marL="0" algn="l" defTabSz="457200" rtl="0" eaLnBrk="1" latinLnBrk="0" hangingPunct="1"/>
                      <a:r>
                        <a:rPr lang="it-IT" sz="2800" kern="1200" dirty="0" smtClean="0">
                          <a:solidFill>
                            <a:schemeClr val="dk1"/>
                          </a:solidFill>
                          <a:latin typeface="+mn-lt"/>
                          <a:ea typeface="+mn-ea"/>
                          <a:cs typeface="+mn-cs"/>
                        </a:rPr>
                        <a:t>RELATIONAL DATABASE (MYSQL-H2)</a:t>
                      </a:r>
                    </a:p>
                  </a:txBody>
                  <a:tcPr marT="45717" marB="45717"/>
                </a:tc>
                <a:tc>
                  <a:txBody>
                    <a:bodyPr/>
                    <a:lstStyle/>
                    <a:p>
                      <a:r>
                        <a:rPr lang="it-IT" sz="2800" dirty="0" smtClean="0"/>
                        <a:t>SPRING DATA JPA</a:t>
                      </a:r>
                      <a:endParaRPr lang="it-IT" sz="2800" dirty="0"/>
                    </a:p>
                  </a:txBody>
                  <a:tcPr marT="45717" marB="45717"/>
                </a:tc>
              </a:tr>
              <a:tr h="810782">
                <a:tc vMerge="1">
                  <a:txBody>
                    <a:bodyPr/>
                    <a:lstStyle/>
                    <a:p>
                      <a:endParaRPr lang="it-IT" dirty="0"/>
                    </a:p>
                  </a:txBody>
                  <a:tcPr/>
                </a:tc>
                <a:tc>
                  <a:txBody>
                    <a:bodyPr/>
                    <a:lstStyle/>
                    <a:p>
                      <a:r>
                        <a:rPr lang="it-IT" sz="2800" dirty="0" smtClean="0"/>
                        <a:t>NO SQL DATABASE (MONGO</a:t>
                      </a:r>
                      <a:r>
                        <a:rPr lang="it-IT" sz="2800" baseline="0" dirty="0" smtClean="0"/>
                        <a:t> DB)</a:t>
                      </a:r>
                      <a:endParaRPr lang="it-IT" sz="2800" dirty="0"/>
                    </a:p>
                  </a:txBody>
                  <a:tcPr marT="45717" marB="45717"/>
                </a:tc>
                <a:tc>
                  <a:txBody>
                    <a:bodyPr/>
                    <a:lstStyle/>
                    <a:p>
                      <a:r>
                        <a:rPr lang="it-IT" sz="2800" dirty="0" smtClean="0"/>
                        <a:t>SPRING MONGO DB</a:t>
                      </a:r>
                      <a:endParaRPr lang="it-IT" sz="2800" dirty="0"/>
                    </a:p>
                  </a:txBody>
                  <a:tcPr marT="45717" marB="45717"/>
                </a:tc>
              </a:tr>
              <a:tr h="648627">
                <a:tc gridSpan="2">
                  <a:txBody>
                    <a:bodyPr/>
                    <a:lstStyle/>
                    <a:p>
                      <a:r>
                        <a:rPr lang="it-IT" sz="2800" strike="noStrike" dirty="0" smtClean="0"/>
                        <a:t>CONFIGURATION</a:t>
                      </a:r>
                      <a:endParaRPr lang="it-IT" sz="2800" strike="noStrike" dirty="0"/>
                    </a:p>
                  </a:txBody>
                  <a:tcPr marT="45717" marB="45717"/>
                </a:tc>
                <a:tc hMerge="1">
                  <a:txBody>
                    <a:bodyPr/>
                    <a:lstStyle/>
                    <a:p>
                      <a:endParaRPr lang="it-IT" dirty="0"/>
                    </a:p>
                  </a:txBody>
                  <a:tcPr/>
                </a:tc>
                <a:tc>
                  <a:txBody>
                    <a:bodyPr/>
                    <a:lstStyle/>
                    <a:p>
                      <a:r>
                        <a:rPr lang="it-IT" sz="2800" strike="noStrike" dirty="0" smtClean="0"/>
                        <a:t>SPRING CLOUD</a:t>
                      </a:r>
                      <a:r>
                        <a:rPr lang="it-IT" sz="2800" strike="noStrike" baseline="0" dirty="0" smtClean="0"/>
                        <a:t> </a:t>
                      </a:r>
                      <a:r>
                        <a:rPr lang="it-IT" sz="2800" strike="noStrike" dirty="0" smtClean="0"/>
                        <a:t>CONFIG</a:t>
                      </a:r>
                      <a:endParaRPr lang="it-IT" sz="2800" strike="noStrike" dirty="0"/>
                    </a:p>
                  </a:txBody>
                  <a:tcPr marT="45717" marB="45717"/>
                </a:tc>
              </a:tr>
              <a:tr h="810782">
                <a:tc gridSpan="2">
                  <a:txBody>
                    <a:bodyPr/>
                    <a:lstStyle/>
                    <a:p>
                      <a:r>
                        <a:rPr lang="it-IT" sz="2800" dirty="0" smtClean="0"/>
                        <a:t>CLOUD BASE ARCHITECTURE</a:t>
                      </a:r>
                      <a:endParaRPr lang="it-IT" sz="2800" dirty="0"/>
                    </a:p>
                  </a:txBody>
                  <a:tcPr marT="45717" marB="45717"/>
                </a:tc>
                <a:tc hMerge="1">
                  <a:txBody>
                    <a:bodyPr/>
                    <a:lstStyle/>
                    <a:p>
                      <a:endParaRPr lang="it-IT" dirty="0"/>
                    </a:p>
                  </a:txBody>
                  <a:tcPr/>
                </a:tc>
                <a:tc>
                  <a:txBody>
                    <a:bodyPr/>
                    <a:lstStyle/>
                    <a:p>
                      <a:r>
                        <a:rPr lang="it-IT" sz="2800" dirty="0" smtClean="0"/>
                        <a:t>SPRING CLOUD </a:t>
                      </a:r>
                      <a:endParaRPr lang="it-IT" sz="2800" dirty="0"/>
                    </a:p>
                  </a:txBody>
                  <a:tcPr marT="45717" marB="45717"/>
                </a:tc>
              </a:tr>
              <a:tr h="790513">
                <a:tc gridSpan="2">
                  <a:txBody>
                    <a:bodyPr/>
                    <a:lstStyle/>
                    <a:p>
                      <a:r>
                        <a:rPr lang="it-IT" sz="2800" dirty="0" smtClean="0"/>
                        <a:t>SERVICE DISCOVERY</a:t>
                      </a:r>
                      <a:endParaRPr lang="it-IT" sz="2800" dirty="0"/>
                    </a:p>
                  </a:txBody>
                  <a:tcPr marT="45717" marB="45717"/>
                </a:tc>
                <a:tc hMerge="1">
                  <a:txBody>
                    <a:bodyPr/>
                    <a:lstStyle/>
                    <a:p>
                      <a:endParaRPr lang="it-IT"/>
                    </a:p>
                  </a:txBody>
                  <a:tcPr/>
                </a:tc>
                <a:tc>
                  <a:txBody>
                    <a:bodyPr/>
                    <a:lstStyle/>
                    <a:p>
                      <a:r>
                        <a:rPr lang="it-IT" sz="2800" dirty="0" smtClean="0"/>
                        <a:t>NETFLIX EUREKA</a:t>
                      </a:r>
                      <a:endParaRPr lang="it-IT" sz="2800" dirty="0"/>
                    </a:p>
                  </a:txBody>
                  <a:tcPr marT="45717" marB="45717"/>
                </a:tc>
              </a:tr>
              <a:tr h="749974">
                <a:tc gridSpan="2">
                  <a:txBody>
                    <a:bodyPr/>
                    <a:lstStyle/>
                    <a:p>
                      <a:r>
                        <a:rPr lang="it-IT" sz="2800" dirty="0" smtClean="0"/>
                        <a:t>LOAD</a:t>
                      </a:r>
                      <a:r>
                        <a:rPr lang="it-IT" sz="2800" baseline="0" dirty="0" smtClean="0"/>
                        <a:t> BALANCING</a:t>
                      </a:r>
                      <a:endParaRPr lang="it-IT" sz="2800" dirty="0"/>
                    </a:p>
                  </a:txBody>
                  <a:tcPr marT="45717" marB="45717"/>
                </a:tc>
                <a:tc hMerge="1">
                  <a:txBody>
                    <a:bodyPr/>
                    <a:lstStyle/>
                    <a:p>
                      <a:endParaRPr lang="it-IT"/>
                    </a:p>
                  </a:txBody>
                  <a:tcPr/>
                </a:tc>
                <a:tc>
                  <a:txBody>
                    <a:bodyPr/>
                    <a:lstStyle/>
                    <a:p>
                      <a:r>
                        <a:rPr lang="it-IT" sz="2800" dirty="0" smtClean="0"/>
                        <a:t>NETFLIX RIBBON</a:t>
                      </a:r>
                      <a:endParaRPr lang="it-IT" sz="2800" dirty="0"/>
                    </a:p>
                  </a:txBody>
                  <a:tcPr marT="45717" marB="45717"/>
                </a:tc>
              </a:tr>
              <a:tr h="749974">
                <a:tc gridSpan="2">
                  <a:txBody>
                    <a:bodyPr/>
                    <a:lstStyle/>
                    <a:p>
                      <a:r>
                        <a:rPr lang="it-IT" sz="2800" dirty="0" smtClean="0"/>
                        <a:t>MESSAGE BROKER </a:t>
                      </a:r>
                      <a:endParaRPr lang="it-IT" sz="2800" dirty="0"/>
                    </a:p>
                  </a:txBody>
                  <a:tcPr marT="45717" marB="45717"/>
                </a:tc>
                <a:tc hMerge="1">
                  <a:txBody>
                    <a:bodyPr/>
                    <a:lstStyle/>
                    <a:p>
                      <a:endParaRPr lang="it-IT"/>
                    </a:p>
                  </a:txBody>
                  <a:tcPr/>
                </a:tc>
                <a:tc>
                  <a:txBody>
                    <a:bodyPr/>
                    <a:lstStyle/>
                    <a:p>
                      <a:r>
                        <a:rPr lang="it-IT" sz="2800" dirty="0" smtClean="0"/>
                        <a:t>APACHE KAFKA</a:t>
                      </a:r>
                      <a:endParaRPr lang="it-IT" sz="2800" dirty="0"/>
                    </a:p>
                  </a:txBody>
                  <a:tcPr marT="45717" marB="45717"/>
                </a:tc>
              </a:tr>
            </a:tbl>
          </a:graphicData>
        </a:graphic>
      </p:graphicFrame>
      <p:sp>
        <p:nvSpPr>
          <p:cNvPr id="5"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Technology </a:t>
            </a:r>
            <a:r>
              <a:rPr lang="it-IT" dirty="0" err="1" smtClean="0"/>
              <a:t>stack</a:t>
            </a:r>
            <a:endParaRPr lang="it-IT" dirty="0" smtClean="0"/>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a:xfrm>
            <a:off x="617538" y="1676400"/>
            <a:ext cx="23134637" cy="12039600"/>
          </a:xfrm>
        </p:spPr>
        <p:txBody>
          <a:bodyPr/>
          <a:lstStyle/>
          <a:p>
            <a:r>
              <a:rPr lang="it-IT" dirty="0" smtClean="0"/>
              <a:t> Spring </a:t>
            </a:r>
            <a:r>
              <a:rPr lang="it-IT" dirty="0" err="1" smtClean="0"/>
              <a:t>boot</a:t>
            </a:r>
            <a:endParaRPr lang="it-IT" dirty="0" smtClean="0"/>
          </a:p>
          <a:p>
            <a:pPr marL="0" indent="0">
              <a:buNone/>
            </a:pPr>
            <a:r>
              <a:rPr lang="en-US" sz="2400" strike="sngStrike" dirty="0"/>
              <a:t>One technology that lets you focus on getting things done is one of the newer members of the Spring</a:t>
            </a:r>
          </a:p>
          <a:p>
            <a:pPr marL="0" indent="0">
              <a:buNone/>
            </a:pPr>
            <a:r>
              <a:rPr lang="en-US" sz="2400" strike="sngStrike" dirty="0"/>
              <a:t>ecosystem: the Spring Boot project. </a:t>
            </a:r>
            <a:r>
              <a:rPr lang="en-US" sz="2400" strike="sngStrike" dirty="0" smtClean="0"/>
              <a:t>This project technology  </a:t>
            </a:r>
            <a:r>
              <a:rPr lang="en-US" sz="2400" strike="sngStrike" dirty="0"/>
              <a:t>has two main benefits. </a:t>
            </a:r>
            <a:endParaRPr lang="en-US" sz="2400" strike="sngStrike" dirty="0" smtClean="0"/>
          </a:p>
          <a:p>
            <a:pPr marL="0" indent="0">
              <a:buNone/>
            </a:pPr>
            <a:r>
              <a:rPr lang="en-US" sz="2400" b="1" strike="sngStrike" dirty="0" smtClean="0"/>
              <a:t>The </a:t>
            </a:r>
            <a:r>
              <a:rPr lang="en-US" sz="2400" b="1" strike="sngStrike" dirty="0"/>
              <a:t>first benefit </a:t>
            </a:r>
            <a:r>
              <a:rPr lang="en-US" sz="2400" strike="sngStrike" dirty="0"/>
              <a:t>is that </a:t>
            </a:r>
            <a:endParaRPr lang="en-US" sz="2400" strike="sngStrike" dirty="0" smtClean="0"/>
          </a:p>
          <a:p>
            <a:r>
              <a:rPr lang="en-US" sz="2400" dirty="0" smtClean="0"/>
              <a:t>Spring </a:t>
            </a:r>
            <a:r>
              <a:rPr lang="en-US" sz="2400" dirty="0" smtClean="0"/>
              <a:t>Boot dramatically </a:t>
            </a:r>
            <a:r>
              <a:rPr lang="en-US" sz="2400" dirty="0"/>
              <a:t>simplifies application configuration by taking Convention over Configuration (</a:t>
            </a:r>
            <a:r>
              <a:rPr lang="en-US" sz="2400" dirty="0" err="1"/>
              <a:t>CoC</a:t>
            </a:r>
            <a:r>
              <a:rPr lang="en-US" sz="2400" dirty="0"/>
              <a:t>) in Spring</a:t>
            </a:r>
          </a:p>
          <a:p>
            <a:pPr marL="0" indent="0">
              <a:buNone/>
            </a:pPr>
            <a:r>
              <a:rPr lang="en-US" sz="2400" dirty="0"/>
              <a:t>applications to a whole new level. </a:t>
            </a:r>
            <a:endParaRPr lang="en-US" sz="2400" dirty="0" smtClean="0"/>
          </a:p>
          <a:p>
            <a:r>
              <a:rPr lang="en-US" sz="2400" dirty="0" smtClean="0"/>
              <a:t>Spring </a:t>
            </a:r>
            <a:r>
              <a:rPr lang="en-US" sz="2400" dirty="0"/>
              <a:t>Boot has a feature called auto-configuration that </a:t>
            </a:r>
            <a:r>
              <a:rPr lang="en-US" sz="2400" dirty="0" smtClean="0"/>
              <a:t>intelligently provides </a:t>
            </a:r>
            <a:r>
              <a:rPr lang="en-US" sz="2400" dirty="0"/>
              <a:t>a set of default behaviors that are driven by what jars are on the </a:t>
            </a:r>
            <a:r>
              <a:rPr lang="en-US" sz="2400" dirty="0" err="1"/>
              <a:t>classpath</a:t>
            </a:r>
            <a:r>
              <a:rPr lang="en-US" sz="2400" dirty="0"/>
              <a:t>. </a:t>
            </a:r>
            <a:endParaRPr lang="en-US" sz="2400" dirty="0" smtClean="0"/>
          </a:p>
          <a:p>
            <a:pPr marL="0" indent="0">
              <a:buNone/>
            </a:pPr>
            <a:r>
              <a:rPr lang="en-US" sz="2400" strike="sngStrike" dirty="0" smtClean="0"/>
              <a:t>For </a:t>
            </a:r>
            <a:r>
              <a:rPr lang="en-US" sz="2400" strike="sngStrike" dirty="0"/>
              <a:t>example, if </a:t>
            </a:r>
            <a:r>
              <a:rPr lang="en-US" sz="2400" strike="sngStrike" dirty="0" smtClean="0"/>
              <a:t>you include </a:t>
            </a:r>
            <a:r>
              <a:rPr lang="en-US" sz="2400" strike="sngStrike" dirty="0"/>
              <a:t>database jars on the </a:t>
            </a:r>
            <a:r>
              <a:rPr lang="en-US" sz="2400" strike="sngStrike" dirty="0" err="1"/>
              <a:t>classpath</a:t>
            </a:r>
            <a:r>
              <a:rPr lang="en-US" sz="2400" strike="sngStrike" dirty="0"/>
              <a:t> then Spring Boot will define </a:t>
            </a:r>
            <a:r>
              <a:rPr lang="en-US" sz="2400" strike="sngStrike" dirty="0" err="1"/>
              <a:t>DataSource</a:t>
            </a:r>
            <a:r>
              <a:rPr lang="en-US" sz="2400" strike="sngStrike" dirty="0"/>
              <a:t> and </a:t>
            </a:r>
            <a:r>
              <a:rPr lang="en-US" sz="2400" strike="sngStrike" dirty="0" err="1"/>
              <a:t>JdbcTemplate</a:t>
            </a:r>
            <a:r>
              <a:rPr lang="en-US" sz="2400" strike="sngStrike" dirty="0"/>
              <a:t> beans</a:t>
            </a:r>
          </a:p>
          <a:p>
            <a:pPr marL="0" indent="0">
              <a:buNone/>
            </a:pPr>
            <a:r>
              <a:rPr lang="en-US" sz="2400" strike="sngStrike" dirty="0"/>
              <a:t>unless you have already defined them. </a:t>
            </a:r>
            <a:endParaRPr lang="en-US" sz="2400" strike="sngStrike" dirty="0" smtClean="0"/>
          </a:p>
          <a:p>
            <a:r>
              <a:rPr lang="en-US" sz="2400" strike="sngStrike" dirty="0" smtClean="0"/>
              <a:t>As </a:t>
            </a:r>
            <a:r>
              <a:rPr lang="en-US" sz="2400" strike="sngStrike" dirty="0"/>
              <a:t>a result, it’s remarkably </a:t>
            </a:r>
            <a:r>
              <a:rPr lang="en-US" sz="2400" dirty="0"/>
              <a:t>easy to get a new micro-service up </a:t>
            </a:r>
            <a:r>
              <a:rPr lang="en-US" sz="2400" dirty="0" smtClean="0"/>
              <a:t>and running </a:t>
            </a:r>
            <a:r>
              <a:rPr lang="en-US" sz="2400" dirty="0"/>
              <a:t>with little or no configuration while preserving the ability to customize your application</a:t>
            </a:r>
            <a:r>
              <a:rPr lang="en-US" sz="2400" dirty="0" smtClean="0"/>
              <a:t>.</a:t>
            </a:r>
          </a:p>
          <a:p>
            <a:r>
              <a:rPr lang="en-US" sz="2400" dirty="0" smtClean="0"/>
              <a:t>Spring </a:t>
            </a:r>
            <a:r>
              <a:rPr lang="en-US" sz="2400" dirty="0"/>
              <a:t>Boot </a:t>
            </a:r>
            <a:r>
              <a:rPr lang="en-US" sz="2400" strike="sngStrike" dirty="0"/>
              <a:t>is that it </a:t>
            </a:r>
            <a:r>
              <a:rPr lang="en-US" sz="2400" dirty="0"/>
              <a:t>simplifies deployment by letting you package your application </a:t>
            </a:r>
            <a:r>
              <a:rPr lang="en-US" sz="2400" dirty="0" smtClean="0"/>
              <a:t>as an </a:t>
            </a:r>
            <a:r>
              <a:rPr lang="en-US" sz="2400" dirty="0"/>
              <a:t>executable jar containing a pre-configured embedded web container (Tomcat or Jetty). This eliminates </a:t>
            </a:r>
            <a:r>
              <a:rPr lang="en-US" sz="2400" dirty="0" smtClean="0"/>
              <a:t>the need </a:t>
            </a:r>
            <a:r>
              <a:rPr lang="en-US" sz="2400" dirty="0"/>
              <a:t>to install and configure Tomcat or Jetty on your servers. Instead</a:t>
            </a:r>
            <a:r>
              <a:rPr lang="en-US" sz="2400" dirty="0" smtClean="0"/>
              <a:t>,</a:t>
            </a:r>
          </a:p>
          <a:p>
            <a:r>
              <a:rPr lang="en-US" sz="2400" dirty="0" smtClean="0"/>
              <a:t> </a:t>
            </a:r>
            <a:r>
              <a:rPr lang="en-US" sz="2400" dirty="0"/>
              <a:t>to run your micro-service you </a:t>
            </a:r>
            <a:r>
              <a:rPr lang="en-US" sz="2400" dirty="0" smtClean="0"/>
              <a:t>simply need </a:t>
            </a:r>
            <a:r>
              <a:rPr lang="en-US" sz="2400" dirty="0"/>
              <a:t>to have Java installed. Moreover, the executable jar format provides uniform and self-contained way of</a:t>
            </a:r>
          </a:p>
          <a:p>
            <a:pPr marL="0" indent="0">
              <a:buNone/>
            </a:pPr>
            <a:r>
              <a:rPr lang="en-US" sz="2400" dirty="0"/>
              <a:t>packaging and running JVM applications regardless of type, which simplifies operations</a:t>
            </a:r>
            <a:r>
              <a:rPr lang="en-US" sz="2400" strike="sngStrike" dirty="0"/>
              <a:t>. If necessary, you can,</a:t>
            </a:r>
          </a:p>
          <a:p>
            <a:pPr marL="0" indent="0">
              <a:buNone/>
            </a:pPr>
            <a:r>
              <a:rPr lang="en-US" sz="2400" strike="sngStrike" dirty="0"/>
              <a:t>however, configure Spring Boot to build a war file. </a:t>
            </a:r>
            <a:endParaRPr lang="it-IT" strike="sngStrike" dirty="0" smtClean="0"/>
          </a:p>
          <a:p>
            <a:endParaRPr lang="it-IT" dirty="0" smtClean="0"/>
          </a:p>
          <a:p>
            <a:endParaRPr lang="it-IT" dirty="0"/>
          </a:p>
        </p:txBody>
      </p:sp>
    </p:spTree>
    <p:extLst>
      <p:ext uri="{BB962C8B-B14F-4D97-AF65-F5344CB8AC3E}">
        <p14:creationId xmlns:p14="http://schemas.microsoft.com/office/powerpoint/2010/main" val="2936166252"/>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ctr" hangingPunct="1"/>
            <a:r>
              <a:rPr lang="it-IT" dirty="0" smtClean="0"/>
              <a:t>SPRING </a:t>
            </a:r>
            <a:r>
              <a:rPr lang="it-IT" dirty="0"/>
              <a:t>CLOUD </a:t>
            </a:r>
            <a:r>
              <a:rPr lang="it-IT" dirty="0" smtClean="0"/>
              <a:t>STREAM</a:t>
            </a:r>
          </a:p>
          <a:p>
            <a:pPr marL="0" indent="0" eaLnBrk="1" fontAlgn="ctr" hangingPunct="1">
              <a:buNone/>
            </a:pPr>
            <a:r>
              <a:rPr lang="en-US" sz="2800" dirty="0" smtClean="0"/>
              <a:t>Spring </a:t>
            </a:r>
            <a:r>
              <a:rPr lang="en-US" sz="2800" dirty="0"/>
              <a:t>Cloud </a:t>
            </a:r>
            <a:r>
              <a:rPr lang="en-US" sz="2800" dirty="0" smtClean="0"/>
              <a:t>Stream </a:t>
            </a:r>
            <a:r>
              <a:rPr lang="en-US" sz="2800" dirty="0" smtClean="0"/>
              <a:t>is </a:t>
            </a:r>
            <a:r>
              <a:rPr lang="en-US" sz="2800" dirty="0"/>
              <a:t>a framework for building </a:t>
            </a:r>
            <a:r>
              <a:rPr lang="en-US" sz="2800" dirty="0" smtClean="0"/>
              <a:t>event-driven </a:t>
            </a:r>
            <a:r>
              <a:rPr lang="en-US" sz="2800" dirty="0" err="1" smtClean="0"/>
              <a:t>microservices</a:t>
            </a:r>
            <a:r>
              <a:rPr lang="en-US" sz="2800" dirty="0"/>
              <a:t> </a:t>
            </a:r>
            <a:r>
              <a:rPr lang="en-US" sz="2800" dirty="0" smtClean="0"/>
              <a:t>enabling </a:t>
            </a:r>
            <a:r>
              <a:rPr lang="en-US" sz="2800" dirty="0"/>
              <a:t>continuous delivery for data-centric applications. </a:t>
            </a:r>
            <a:endParaRPr lang="en-US" sz="2800" dirty="0" smtClean="0"/>
          </a:p>
          <a:p>
            <a:pPr marL="0" indent="0" eaLnBrk="1" fontAlgn="ctr" hangingPunct="1">
              <a:buNone/>
            </a:pPr>
            <a:r>
              <a:rPr lang="en-US" sz="2800" dirty="0"/>
              <a:t>The core premise of Spring Cloud Stream is, Spring </a:t>
            </a:r>
            <a:r>
              <a:rPr lang="en-US" sz="2800" dirty="0" smtClean="0"/>
              <a:t>Integration</a:t>
            </a:r>
            <a:r>
              <a:rPr lang="en-US" sz="2800" dirty="0"/>
              <a:t> meets Spring </a:t>
            </a:r>
            <a:r>
              <a:rPr lang="en-US" sz="2800" dirty="0" err="1" smtClean="0"/>
              <a:t>Boott</a:t>
            </a:r>
            <a:r>
              <a:rPr lang="en-US" sz="2800" dirty="0" smtClean="0"/>
              <a:t> </a:t>
            </a:r>
            <a:r>
              <a:rPr lang="en-US" sz="2800" dirty="0"/>
              <a:t> and that together evolves into a lightweight event-driven </a:t>
            </a:r>
            <a:r>
              <a:rPr lang="en-US" sz="2800" dirty="0" err="1"/>
              <a:t>microservices</a:t>
            </a:r>
            <a:r>
              <a:rPr lang="en-US" sz="2800" dirty="0"/>
              <a:t> framework</a:t>
            </a:r>
            <a:r>
              <a:rPr lang="en-US" sz="2800" dirty="0" smtClean="0"/>
              <a:t>.</a:t>
            </a:r>
            <a:endParaRPr lang="en-US" sz="2800" dirty="0"/>
          </a:p>
          <a:p>
            <a:pPr marL="0" indent="0" eaLnBrk="1" fontAlgn="ctr" hangingPunct="1">
              <a:buNone/>
            </a:pPr>
            <a:r>
              <a:rPr lang="en-US" sz="2800" dirty="0"/>
              <a:t>Spring Cloud Stream provides an opinionated configuration of message brokers, introducing the concepts of persistent pub/sub semantics, consumer groups and partitions across several middleware vendors. </a:t>
            </a:r>
          </a:p>
          <a:p>
            <a:pPr marL="0" indent="0" eaLnBrk="1" fontAlgn="ctr" hangingPunct="1">
              <a:buNone/>
            </a:pPr>
            <a:r>
              <a:rPr lang="en-US" sz="2800" dirty="0"/>
              <a:t>This opinionated configuration provides the basis to create stream processing applications.</a:t>
            </a:r>
          </a:p>
          <a:p>
            <a:pPr marL="0" indent="0">
              <a:buNone/>
            </a:pPr>
            <a:r>
              <a:rPr lang="en-US" sz="2800" dirty="0"/>
              <a:t>The main </a:t>
            </a:r>
            <a:r>
              <a:rPr lang="en-US" sz="2800" dirty="0" err="1"/>
              <a:t>fetures</a:t>
            </a:r>
            <a:r>
              <a:rPr lang="en-US" sz="2800" dirty="0"/>
              <a:t> are </a:t>
            </a:r>
          </a:p>
          <a:p>
            <a:r>
              <a:rPr lang="en-US" sz="2800" dirty="0"/>
              <a:t>Develop using simplified programming model</a:t>
            </a:r>
          </a:p>
          <a:p>
            <a:r>
              <a:rPr lang="en-US" sz="2800" dirty="0"/>
              <a:t>Create, unit-test, and manage data </a:t>
            </a:r>
            <a:r>
              <a:rPr lang="en-US" sz="2800" dirty="0" err="1"/>
              <a:t>microservices</a:t>
            </a:r>
            <a:r>
              <a:rPr lang="en-US" sz="2800" dirty="0"/>
              <a:t> in isolation</a:t>
            </a:r>
          </a:p>
          <a:p>
            <a:r>
              <a:rPr lang="en-US" sz="2800" dirty="0"/>
              <a:t>Focus on application business logic and the messaging middleware access comes out-of-the-box, for free</a:t>
            </a:r>
          </a:p>
          <a:p>
            <a:pPr marL="0" indent="0" eaLnBrk="1" fontAlgn="ctr" hangingPunct="1">
              <a:buNone/>
            </a:pPr>
            <a:endParaRPr lang="en-US" sz="2800" strike="sngStrike" dirty="0" smtClean="0"/>
          </a:p>
          <a:p>
            <a:pPr marL="0" indent="0" eaLnBrk="1" fontAlgn="ctr" hangingPunct="1">
              <a:buNone/>
            </a:pPr>
            <a:r>
              <a:rPr lang="en-US" sz="2800" strike="sngStrike" dirty="0" smtClean="0"/>
              <a:t>Spring </a:t>
            </a:r>
            <a:r>
              <a:rPr lang="en-US" sz="2800" strike="sngStrike" dirty="0"/>
              <a:t>Cloud Stream builds upon Spring </a:t>
            </a:r>
            <a:r>
              <a:rPr lang="en-US" sz="2800" strike="sngStrike" dirty="0" smtClean="0"/>
              <a:t>Boot to create Spring integration  </a:t>
            </a:r>
            <a:r>
              <a:rPr lang="en-US" sz="2800" strike="sngStrike" dirty="0"/>
              <a:t>to create </a:t>
            </a:r>
            <a:r>
              <a:rPr lang="en-US" sz="2800" strike="sngStrike" dirty="0" err="1" smtClean="0"/>
              <a:t>DevOps</a:t>
            </a:r>
            <a:r>
              <a:rPr lang="en-US" sz="2800" strike="sngStrike" dirty="0" smtClean="0"/>
              <a:t> friendly </a:t>
            </a:r>
            <a:r>
              <a:rPr lang="en-US" sz="2800" strike="sngStrike" dirty="0" err="1" smtClean="0"/>
              <a:t>microservice</a:t>
            </a:r>
            <a:r>
              <a:rPr lang="en-US" sz="2800" strike="sngStrike" dirty="0" smtClean="0"/>
              <a:t> applications and </a:t>
            </a:r>
            <a:r>
              <a:rPr lang="en-US" sz="2800" strike="sngStrike" dirty="0"/>
              <a:t>Spring </a:t>
            </a:r>
            <a:r>
              <a:rPr lang="en-US" sz="2800" strike="sngStrike" dirty="0" smtClean="0"/>
              <a:t>Integration\</a:t>
            </a:r>
            <a:endParaRPr lang="en-US" sz="2800" strike="sngStrike" dirty="0" smtClean="0"/>
          </a:p>
          <a:p>
            <a:pPr marL="0" indent="0" eaLnBrk="1" fontAlgn="ctr" hangingPunct="1">
              <a:buNone/>
            </a:pPr>
            <a:r>
              <a:rPr lang="en-US" sz="2800" strike="sngStrike" dirty="0" smtClean="0"/>
              <a:t>Spring </a:t>
            </a:r>
            <a:r>
              <a:rPr lang="en-US" sz="2800" strike="sngStrike" dirty="0"/>
              <a:t>Cloud Stream builds upon Spring </a:t>
            </a:r>
            <a:r>
              <a:rPr lang="en-US" sz="2800" strike="sngStrike" dirty="0" smtClean="0"/>
              <a:t>Boo to </a:t>
            </a:r>
            <a:r>
              <a:rPr lang="en-US" sz="2800" strike="sngStrike" dirty="0"/>
              <a:t>provide connectivity to message brokers</a:t>
            </a:r>
            <a:r>
              <a:rPr lang="en-US" sz="2800" strike="sngStrike" dirty="0" smtClean="0"/>
              <a:t>.</a:t>
            </a:r>
          </a:p>
          <a:p>
            <a:pPr marL="0" indent="0">
              <a:buNone/>
            </a:pPr>
            <a:r>
              <a:rPr lang="en-US" sz="2800" strike="sngStrike" dirty="0" smtClean="0"/>
              <a:t>Enter</a:t>
            </a:r>
            <a:r>
              <a:rPr lang="en-US" sz="2800" strike="sngStrike" dirty="0"/>
              <a:t>, </a:t>
            </a:r>
            <a:r>
              <a:rPr lang="en-US" sz="2800" strike="sngStrike" dirty="0">
                <a:hlinkClick r:id="rId2"/>
              </a:rPr>
              <a:t>Spring Cloud Stream</a:t>
            </a:r>
            <a:r>
              <a:rPr lang="en-US" sz="2800" strike="sngStrike" dirty="0"/>
              <a:t>, an event-driven </a:t>
            </a:r>
            <a:r>
              <a:rPr lang="en-US" sz="2800" strike="sngStrike" dirty="0" err="1"/>
              <a:t>microservices</a:t>
            </a:r>
            <a:r>
              <a:rPr lang="en-US" sz="2800" strike="sngStrike" dirty="0"/>
              <a:t> framework powered by Spring portfolio of projects underneath that </a:t>
            </a:r>
            <a:endParaRPr lang="en-US" sz="2800" strike="sngStrike" dirty="0" smtClean="0"/>
          </a:p>
          <a:p>
            <a:pPr marL="0" indent="0">
              <a:buNone/>
            </a:pPr>
            <a:r>
              <a:rPr lang="en-US" sz="2800" strike="sngStrike" dirty="0" smtClean="0"/>
              <a:t>enables </a:t>
            </a:r>
            <a:r>
              <a:rPr lang="en-US" sz="2800" strike="sngStrike" dirty="0"/>
              <a:t>continuous delivery for data-centric applications. </a:t>
            </a:r>
            <a:endParaRPr lang="en-US" sz="2800" strike="sngStrike" dirty="0" smtClean="0"/>
          </a:p>
          <a:p>
            <a:pPr marL="0" indent="0">
              <a:buNone/>
            </a:pPr>
            <a:r>
              <a:rPr lang="en-US" sz="2800" strike="sngStrike" dirty="0" smtClean="0"/>
              <a:t>This </a:t>
            </a:r>
            <a:r>
              <a:rPr lang="en-US" sz="2800" strike="sngStrike" dirty="0"/>
              <a:t>new </a:t>
            </a:r>
            <a:r>
              <a:rPr lang="en-US" sz="2800" strike="sngStrike" dirty="0">
                <a:hlinkClick r:id="rId3"/>
              </a:rPr>
              <a:t>GA release</a:t>
            </a:r>
            <a:r>
              <a:rPr lang="en-US" sz="2800" strike="sngStrike" dirty="0"/>
              <a:t> allows users to</a:t>
            </a:r>
            <a:r>
              <a:rPr lang="en-US" sz="2800" strike="sngStrike" dirty="0" smtClean="0"/>
              <a:t>:</a:t>
            </a:r>
          </a:p>
          <a:p>
            <a:pPr marL="0" indent="0">
              <a:buNone/>
            </a:pPr>
            <a:r>
              <a:rPr lang="en-US" sz="2800" strike="sngStrike" dirty="0" smtClean="0"/>
              <a:t>Build </a:t>
            </a:r>
            <a:r>
              <a:rPr lang="en-US" sz="2800" strike="sngStrike" dirty="0"/>
              <a:t>upon powerful common abstractions to customize core fundamental capabilities including middleware binding, data partitioning, client-consumer grouping, and pluggable binder API</a:t>
            </a:r>
          </a:p>
          <a:p>
            <a:pPr marL="0" indent="0" eaLnBrk="1" fontAlgn="ctr" hangingPunct="1">
              <a:buNone/>
            </a:pPr>
            <a:endParaRPr lang="it-IT" dirty="0"/>
          </a:p>
        </p:txBody>
      </p:sp>
    </p:spTree>
    <p:extLst>
      <p:ext uri="{BB962C8B-B14F-4D97-AF65-F5344CB8AC3E}">
        <p14:creationId xmlns:p14="http://schemas.microsoft.com/office/powerpoint/2010/main" val="466159170"/>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a:buNone/>
            </a:pPr>
            <a:r>
              <a:rPr lang="en-US" sz="2400" dirty="0"/>
              <a:t>Spring Data JPA</a:t>
            </a:r>
          </a:p>
          <a:p>
            <a:r>
              <a:rPr lang="en-US" sz="2400" dirty="0"/>
              <a:t>Spring Data JPA, </a:t>
            </a:r>
            <a:r>
              <a:rPr lang="en-US" sz="2400" strike="sngStrike" dirty="0"/>
              <a:t>part of the larger </a:t>
            </a:r>
            <a:r>
              <a:rPr lang="en-US" sz="2400" strike="sngStrike" dirty="0">
                <a:hlinkClick r:id="rId2"/>
              </a:rPr>
              <a:t>Spring Data</a:t>
            </a:r>
            <a:r>
              <a:rPr lang="en-US" sz="2400" strike="sngStrike" dirty="0"/>
              <a:t> family</a:t>
            </a:r>
            <a:r>
              <a:rPr lang="en-US" sz="2400" dirty="0"/>
              <a:t>, makes it easy to easily implement JPA based repositories. </a:t>
            </a:r>
            <a:r>
              <a:rPr lang="en-US" sz="2400" strike="sngStrike" dirty="0"/>
              <a:t>This module deals with enhanced support for JPA based data access layers. It makes it easier to build Spring-powered applications that use data access technologies</a:t>
            </a:r>
            <a:r>
              <a:rPr lang="en-US" sz="2400" dirty="0" smtClean="0"/>
              <a:t>.</a:t>
            </a:r>
          </a:p>
          <a:p>
            <a:r>
              <a:rPr lang="en-US" sz="2400" strike="sngStrike" dirty="0" smtClean="0"/>
              <a:t>Implementing </a:t>
            </a:r>
            <a:r>
              <a:rPr lang="en-US" sz="2400" strike="sngStrike" dirty="0"/>
              <a:t>a data access layer of an application has been cumbersome for quite a while. Too much boilerplate code has to be written to execute simple queries as well as perform pagination, and auditing. </a:t>
            </a:r>
            <a:endParaRPr lang="en-US" sz="2400" strike="sngStrike" dirty="0" smtClean="0"/>
          </a:p>
          <a:p>
            <a:r>
              <a:rPr lang="en-US" sz="2400" dirty="0" smtClean="0"/>
              <a:t>Spring </a:t>
            </a:r>
            <a:r>
              <a:rPr lang="en-US" sz="2400" dirty="0"/>
              <a:t>Data JPA aims to significantly improve the implementation of data access layers by reducing the effort to the amount that’s actually needed. </a:t>
            </a:r>
            <a:endParaRPr lang="en-US" sz="2400" dirty="0" smtClean="0"/>
          </a:p>
          <a:p>
            <a:r>
              <a:rPr lang="en-US" sz="2400" dirty="0" smtClean="0"/>
              <a:t>As </a:t>
            </a:r>
            <a:r>
              <a:rPr lang="en-US" sz="2400" dirty="0"/>
              <a:t>a developer you write your repository interfaces, including custom finder methods, and Spring will provide the implementation automatically.</a:t>
            </a:r>
          </a:p>
          <a:p>
            <a:r>
              <a:rPr lang="en-US" sz="2400" dirty="0"/>
              <a:t>Features</a:t>
            </a:r>
          </a:p>
          <a:p>
            <a:pPr lvl="1"/>
            <a:r>
              <a:rPr lang="en-US" sz="2400" dirty="0"/>
              <a:t>Sophisticated support to build repositories based on Spring and JPA</a:t>
            </a:r>
          </a:p>
          <a:p>
            <a:pPr lvl="1"/>
            <a:r>
              <a:rPr lang="en-US" sz="2400" strike="sngStrike" dirty="0"/>
              <a:t>Support for </a:t>
            </a:r>
            <a:r>
              <a:rPr lang="en-US" sz="2400" strike="sngStrike" dirty="0" err="1">
                <a:hlinkClick r:id="rId3"/>
              </a:rPr>
              <a:t>Querydsl</a:t>
            </a:r>
            <a:r>
              <a:rPr lang="en-US" sz="2400" strike="sngStrike" dirty="0"/>
              <a:t> predicates and thus type-safe JPA queries</a:t>
            </a:r>
          </a:p>
          <a:p>
            <a:pPr lvl="1"/>
            <a:r>
              <a:rPr lang="en-US" sz="2400" strike="sngStrike" dirty="0"/>
              <a:t>Transparent auditing of domain class</a:t>
            </a:r>
          </a:p>
          <a:p>
            <a:pPr lvl="1"/>
            <a:r>
              <a:rPr lang="en-US" sz="2400" dirty="0"/>
              <a:t>Pagination support, dynamic query execution, ability to integrate custom data access code</a:t>
            </a:r>
          </a:p>
          <a:p>
            <a:pPr lvl="1"/>
            <a:r>
              <a:rPr lang="en-US" sz="2400" dirty="0"/>
              <a:t>Validation of @Query annotated queries at bootstrap time</a:t>
            </a:r>
          </a:p>
          <a:p>
            <a:pPr lvl="1"/>
            <a:r>
              <a:rPr lang="en-US" sz="2400" dirty="0"/>
              <a:t>Support for XML based entity mapping</a:t>
            </a:r>
          </a:p>
          <a:p>
            <a:pPr lvl="1"/>
            <a:r>
              <a:rPr lang="en-US" sz="2400" strike="sngStrike" dirty="0" err="1"/>
              <a:t>JavaConfig</a:t>
            </a:r>
            <a:r>
              <a:rPr lang="en-US" sz="2400" strike="sngStrike" dirty="0"/>
              <a:t> based repository configuration by introducing @</a:t>
            </a:r>
            <a:r>
              <a:rPr lang="en-US" sz="2400" strike="sngStrike" dirty="0" err="1"/>
              <a:t>EnableJpaRepositories</a:t>
            </a:r>
            <a:endParaRPr lang="en-US" sz="2400" strike="sngStrike" dirty="0"/>
          </a:p>
          <a:p>
            <a:endParaRPr lang="en-US" sz="2400" dirty="0"/>
          </a:p>
        </p:txBody>
      </p:sp>
    </p:spTree>
    <p:extLst>
      <p:ext uri="{BB962C8B-B14F-4D97-AF65-F5344CB8AC3E}">
        <p14:creationId xmlns:p14="http://schemas.microsoft.com/office/powerpoint/2010/main" val="795632870"/>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r>
              <a:rPr lang="en-US" sz="2800" b="1" dirty="0"/>
              <a:t>Spring Data REST</a:t>
            </a:r>
            <a:endParaRPr lang="en-US" sz="2800" b="1" dirty="0" smtClean="0"/>
          </a:p>
          <a:p>
            <a:pPr eaLnBrk="1" fontAlgn="t" hangingPunct="1"/>
            <a:r>
              <a:rPr lang="en-US" sz="2000" dirty="0" smtClean="0"/>
              <a:t>If </a:t>
            </a:r>
            <a:r>
              <a:rPr lang="en-US" sz="2000" dirty="0"/>
              <a:t>you’re interesting in exposing JPA repositories with </a:t>
            </a:r>
            <a:r>
              <a:rPr lang="en-US" sz="2000" dirty="0" smtClean="0"/>
              <a:t>a</a:t>
            </a:r>
          </a:p>
          <a:p>
            <a:r>
              <a:rPr lang="en-US" sz="2000" smtClean="0"/>
              <a:t>Spring </a:t>
            </a:r>
            <a:r>
              <a:rPr lang="en-US" sz="2000" dirty="0"/>
              <a:t>Data REST </a:t>
            </a:r>
            <a:r>
              <a:rPr lang="en-US" sz="2000" strike="sngStrike" dirty="0"/>
              <a:t>is part of the umbrella </a:t>
            </a:r>
            <a:r>
              <a:rPr lang="en-US" sz="2000" strike="sngStrike" dirty="0">
                <a:hlinkClick r:id="rId2"/>
              </a:rPr>
              <a:t>Spring Data</a:t>
            </a:r>
            <a:r>
              <a:rPr lang="en-US" sz="2000" strike="sngStrike" dirty="0"/>
              <a:t> project and </a:t>
            </a:r>
            <a:r>
              <a:rPr lang="en-US" sz="2000" b="1" dirty="0"/>
              <a:t>makes it easy to build hypermedia-driven REST web services on top of Spring Data repositories.</a:t>
            </a:r>
          </a:p>
          <a:p>
            <a:pPr eaLnBrk="1" fontAlgn="t" hangingPunct="1"/>
            <a:r>
              <a:rPr lang="en-US" sz="2000" strike="sngStrike" dirty="0"/>
              <a:t>Spring Data REST </a:t>
            </a:r>
            <a:r>
              <a:rPr lang="en-US" sz="2000" strike="sngStrike" dirty="0" smtClean="0"/>
              <a:t>also supports</a:t>
            </a:r>
            <a:r>
              <a:rPr lang="en-US" sz="2000" strike="sngStrike" dirty="0"/>
              <a:t> Spring Data </a:t>
            </a:r>
            <a:r>
              <a:rPr lang="en-US" sz="2000" strike="sngStrike" dirty="0" smtClean="0"/>
              <a:t>Neo4j,</a:t>
            </a:r>
            <a:r>
              <a:rPr lang="en-US" sz="2000" strike="sngStrike" dirty="0"/>
              <a:t> Spring Data </a:t>
            </a:r>
            <a:r>
              <a:rPr lang="en-US" sz="2000" strike="sngStrike" dirty="0" err="1"/>
              <a:t>Gemfire</a:t>
            </a:r>
            <a:r>
              <a:rPr lang="en-US" sz="2000" strike="sngStrike" dirty="0"/>
              <a:t> and Spring Data </a:t>
            </a:r>
            <a:r>
              <a:rPr lang="en-US" sz="2000" strike="sngStrike" dirty="0" err="1"/>
              <a:t>MongoDB</a:t>
            </a:r>
            <a:r>
              <a:rPr lang="en-US" sz="2000" strike="sngStrike" dirty="0"/>
              <a:t> as backend data </a:t>
            </a:r>
            <a:r>
              <a:rPr lang="en-US" sz="2000" strike="sngStrike" dirty="0" smtClean="0"/>
              <a:t>stores.</a:t>
            </a:r>
            <a:endParaRPr lang="en-US" sz="2000" strike="sngStrike" dirty="0"/>
          </a:p>
          <a:p>
            <a:pPr eaLnBrk="1" fontAlgn="t" hangingPunct="1"/>
            <a:r>
              <a:rPr lang="en-US" sz="2000" dirty="0"/>
              <a:t>hypermedia-based </a:t>
            </a:r>
            <a:r>
              <a:rPr lang="en-US" sz="2000" dirty="0" err="1"/>
              <a:t>RESTful</a:t>
            </a:r>
            <a:r>
              <a:rPr lang="en-US" sz="2000" dirty="0"/>
              <a:t> front end with little effort, you might want to read Accessing JPA Data with </a:t>
            </a:r>
            <a:r>
              <a:rPr lang="en-US" sz="2000" dirty="0" smtClean="0"/>
              <a:t>REST</a:t>
            </a:r>
            <a:endParaRPr lang="it-IT" sz="2000" b="1" dirty="0" smtClean="0"/>
          </a:p>
          <a:p>
            <a:r>
              <a:rPr lang="en-US" sz="2000" dirty="0"/>
              <a:t>Spring Data REST builds on top of Spring Data repositories, analyzes your application’s domain model and exposes hypermedia-driven HTTP resources for aggregates contained in the model.</a:t>
            </a:r>
          </a:p>
          <a:p>
            <a:r>
              <a:rPr lang="en-US" sz="2000" b="1" dirty="0"/>
              <a:t>Features</a:t>
            </a:r>
          </a:p>
          <a:p>
            <a:pPr lvl="1"/>
            <a:r>
              <a:rPr lang="en-US" sz="2000" dirty="0"/>
              <a:t>Exposes a discoverable REST API for your domain model using HAL as media type.</a:t>
            </a:r>
          </a:p>
          <a:p>
            <a:pPr lvl="1"/>
            <a:r>
              <a:rPr lang="en-US" sz="2000" dirty="0"/>
              <a:t>Exposes collection, item and association resources representing your model.</a:t>
            </a:r>
          </a:p>
          <a:p>
            <a:pPr lvl="1"/>
            <a:r>
              <a:rPr lang="en-US" sz="2000" dirty="0"/>
              <a:t>Supports pagination via navigational </a:t>
            </a:r>
            <a:r>
              <a:rPr lang="en-US" sz="2000" dirty="0" smtClean="0"/>
              <a:t>links</a:t>
            </a:r>
            <a:endParaRPr lang="en-US" sz="2000" dirty="0"/>
          </a:p>
          <a:p>
            <a:pPr lvl="1"/>
            <a:r>
              <a:rPr lang="en-US" sz="2000" dirty="0"/>
              <a:t>Allows to dynamically filter collection resources.</a:t>
            </a:r>
          </a:p>
          <a:p>
            <a:pPr lvl="1"/>
            <a:r>
              <a:rPr lang="en-US" sz="2000" dirty="0"/>
              <a:t>Exposes dedicated search resources for query methods defined in your repositories.</a:t>
            </a:r>
          </a:p>
          <a:p>
            <a:pPr lvl="1"/>
            <a:r>
              <a:rPr lang="en-US" sz="2000" dirty="0"/>
              <a:t>Allows to hook into the handling of REST requests by handling Spring </a:t>
            </a:r>
            <a:r>
              <a:rPr lang="en-US" sz="2000" dirty="0" err="1"/>
              <a:t>ApplicationEvents</a:t>
            </a:r>
            <a:r>
              <a:rPr lang="en-US" sz="2000" dirty="0"/>
              <a:t>.</a:t>
            </a:r>
          </a:p>
          <a:p>
            <a:pPr lvl="1"/>
            <a:r>
              <a:rPr lang="en-US" sz="2000" dirty="0"/>
              <a:t>Exposes metadata about the model discovered as ALPS and JSON Schema.</a:t>
            </a:r>
          </a:p>
          <a:p>
            <a:pPr lvl="1"/>
            <a:r>
              <a:rPr lang="en-US" sz="2000" dirty="0"/>
              <a:t>Allows to define client specific representations through projections.</a:t>
            </a:r>
          </a:p>
          <a:p>
            <a:pPr lvl="1"/>
            <a:r>
              <a:rPr lang="en-US" sz="2000" dirty="0"/>
              <a:t>Ships a customized variant of the HAL Browser to leverage the exposed metadata.</a:t>
            </a:r>
          </a:p>
          <a:p>
            <a:pPr lvl="1"/>
            <a:r>
              <a:rPr lang="en-US" sz="2000" dirty="0"/>
              <a:t>Currently supports JPA, </a:t>
            </a:r>
            <a:r>
              <a:rPr lang="en-US" sz="2000" dirty="0" err="1"/>
              <a:t>MongoDB</a:t>
            </a:r>
            <a:r>
              <a:rPr lang="en-US" sz="2000" dirty="0"/>
              <a:t>, Neo4j, </a:t>
            </a:r>
            <a:r>
              <a:rPr lang="en-US" sz="2000" dirty="0" err="1"/>
              <a:t>Solr</a:t>
            </a:r>
            <a:r>
              <a:rPr lang="en-US" sz="2000" dirty="0"/>
              <a:t>, Cassandra, </a:t>
            </a:r>
            <a:r>
              <a:rPr lang="en-US" sz="2000" dirty="0" err="1"/>
              <a:t>Gemfire</a:t>
            </a:r>
            <a:r>
              <a:rPr lang="en-US" sz="2000" dirty="0"/>
              <a:t>.</a:t>
            </a:r>
          </a:p>
          <a:p>
            <a:pPr lvl="1"/>
            <a:r>
              <a:rPr lang="en-US" sz="2000" dirty="0"/>
              <a:t>Allows advanced customizations of the default resources exposed.</a:t>
            </a:r>
          </a:p>
          <a:p>
            <a:pPr eaLnBrk="1" fontAlgn="t" hangingPunct="1"/>
            <a:endParaRPr lang="it-IT" dirty="0"/>
          </a:p>
        </p:txBody>
      </p:sp>
    </p:spTree>
    <p:extLst>
      <p:ext uri="{BB962C8B-B14F-4D97-AF65-F5344CB8AC3E}">
        <p14:creationId xmlns:p14="http://schemas.microsoft.com/office/powerpoint/2010/main" val="2671883889"/>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p:txBody>
          <a:bodyPr/>
          <a:lstStyle/>
          <a:p>
            <a:pPr eaLnBrk="1" hangingPunct="1"/>
            <a:endParaRPr lang="it-IT" smtClean="0"/>
          </a:p>
        </p:txBody>
      </p:sp>
      <p:sp>
        <p:nvSpPr>
          <p:cNvPr id="6147" name="Rectangle 2"/>
          <p:cNvSpPr>
            <a:spLocks noGrp="1" noChangeArrowheads="1"/>
          </p:cNvSpPr>
          <p:nvPr>
            <p:ph type="body" idx="1"/>
          </p:nvPr>
        </p:nvSpPr>
        <p:spPr>
          <a:xfrm>
            <a:off x="617538" y="1676400"/>
            <a:ext cx="23134637" cy="10591800"/>
          </a:xfrm>
        </p:spPr>
        <p:txBody>
          <a:bodyPr/>
          <a:lstStyle/>
          <a:p>
            <a:pPr eaLnBrk="1" hangingPunct="1"/>
            <a:endParaRPr lang="it-IT" smtClean="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dirty="0" smtClean="0"/>
              <a:t>SPRING 	DATA MONGO DB</a:t>
            </a:r>
          </a:p>
          <a:p>
            <a:pPr marL="0" indent="0">
              <a:buNone/>
            </a:pPr>
            <a:r>
              <a:rPr lang="it-IT" sz="2800" dirty="0" smtClean="0"/>
              <a:t>The </a:t>
            </a:r>
            <a:r>
              <a:rPr lang="it-IT" sz="2800" dirty="0"/>
              <a:t>Spring Data </a:t>
            </a:r>
            <a:r>
              <a:rPr lang="it-IT" sz="2800" dirty="0" err="1"/>
              <a:t>MongoDB</a:t>
            </a:r>
            <a:r>
              <a:rPr lang="it-IT" sz="2800" dirty="0"/>
              <a:t> </a:t>
            </a:r>
            <a:r>
              <a:rPr lang="it-IT" sz="2800" dirty="0" err="1"/>
              <a:t>project</a:t>
            </a:r>
            <a:r>
              <a:rPr lang="it-IT" sz="2800" dirty="0"/>
              <a:t> </a:t>
            </a:r>
            <a:r>
              <a:rPr lang="it-IT" sz="2800" dirty="0" err="1"/>
              <a:t>provides</a:t>
            </a:r>
            <a:r>
              <a:rPr lang="it-IT" sz="2800" dirty="0"/>
              <a:t> </a:t>
            </a:r>
            <a:r>
              <a:rPr lang="it-IT" sz="2800" dirty="0" err="1"/>
              <a:t>integration</a:t>
            </a:r>
            <a:r>
              <a:rPr lang="it-IT" sz="2800" dirty="0"/>
              <a:t> with the </a:t>
            </a:r>
            <a:r>
              <a:rPr lang="it-IT" sz="2800" dirty="0" err="1"/>
              <a:t>MongoDB</a:t>
            </a:r>
            <a:r>
              <a:rPr lang="it-IT" sz="2800" dirty="0"/>
              <a:t> </a:t>
            </a:r>
            <a:r>
              <a:rPr lang="it-IT" sz="2800" dirty="0" err="1"/>
              <a:t>document</a:t>
            </a:r>
            <a:r>
              <a:rPr lang="it-IT" sz="2800" dirty="0"/>
              <a:t> database. </a:t>
            </a:r>
            <a:endParaRPr lang="it-IT" sz="2800" dirty="0" smtClean="0"/>
          </a:p>
          <a:p>
            <a:pPr marL="0" indent="0">
              <a:buNone/>
            </a:pPr>
            <a:r>
              <a:rPr lang="it-IT" sz="2800" dirty="0" err="1"/>
              <a:t>Key</a:t>
            </a:r>
            <a:r>
              <a:rPr lang="it-IT" sz="2800" dirty="0"/>
              <a:t> </a:t>
            </a:r>
            <a:r>
              <a:rPr lang="it-IT" sz="2800" dirty="0" err="1"/>
              <a:t>functional</a:t>
            </a:r>
            <a:r>
              <a:rPr lang="it-IT" sz="2800" dirty="0"/>
              <a:t> </a:t>
            </a:r>
            <a:r>
              <a:rPr lang="it-IT" sz="2800" dirty="0" err="1"/>
              <a:t>areas</a:t>
            </a:r>
            <a:r>
              <a:rPr lang="it-IT" sz="2800" dirty="0"/>
              <a:t>  are a </a:t>
            </a:r>
          </a:p>
          <a:p>
            <a:pPr marL="0" indent="0">
              <a:buNone/>
            </a:pPr>
            <a:r>
              <a:rPr lang="it-IT" sz="2800" dirty="0"/>
              <a:t>	POJO </a:t>
            </a:r>
            <a:r>
              <a:rPr lang="it-IT" sz="2800" dirty="0" err="1"/>
              <a:t>centric</a:t>
            </a:r>
            <a:r>
              <a:rPr lang="it-IT" sz="2800" dirty="0"/>
              <a:t> model for </a:t>
            </a:r>
            <a:r>
              <a:rPr lang="it-IT" sz="2800" dirty="0" err="1"/>
              <a:t>interacting</a:t>
            </a:r>
            <a:r>
              <a:rPr lang="it-IT" sz="2800" dirty="0"/>
              <a:t> with a </a:t>
            </a:r>
            <a:r>
              <a:rPr lang="it-IT" sz="2800" dirty="0" err="1"/>
              <a:t>MongoDB</a:t>
            </a:r>
            <a:r>
              <a:rPr lang="it-IT" sz="2800" dirty="0"/>
              <a:t> </a:t>
            </a:r>
            <a:r>
              <a:rPr lang="it-IT" sz="2800" dirty="0" err="1"/>
              <a:t>DBCollection</a:t>
            </a:r>
            <a:r>
              <a:rPr lang="it-IT" sz="2800" dirty="0"/>
              <a:t> and </a:t>
            </a:r>
          </a:p>
          <a:p>
            <a:pPr marL="0" indent="0">
              <a:buNone/>
            </a:pPr>
            <a:r>
              <a:rPr lang="it-IT" sz="2800" dirty="0"/>
              <a:t>	</a:t>
            </a:r>
            <a:r>
              <a:rPr lang="it-IT" sz="2800" dirty="0" err="1"/>
              <a:t>easily</a:t>
            </a:r>
            <a:r>
              <a:rPr lang="it-IT" sz="2800" dirty="0"/>
              <a:t> </a:t>
            </a:r>
            <a:r>
              <a:rPr lang="it-IT" sz="2800" dirty="0" err="1"/>
              <a:t>writing</a:t>
            </a:r>
            <a:r>
              <a:rPr lang="it-IT" sz="2800" dirty="0"/>
              <a:t> a </a:t>
            </a:r>
            <a:r>
              <a:rPr lang="it-IT" sz="2800" dirty="0" err="1"/>
              <a:t>Repository</a:t>
            </a:r>
            <a:r>
              <a:rPr lang="it-IT" sz="2800" dirty="0"/>
              <a:t> style data </a:t>
            </a:r>
            <a:r>
              <a:rPr lang="it-IT" sz="2800" dirty="0" err="1"/>
              <a:t>access</a:t>
            </a:r>
            <a:r>
              <a:rPr lang="it-IT" sz="2800" dirty="0"/>
              <a:t> </a:t>
            </a:r>
            <a:r>
              <a:rPr lang="it-IT" sz="2800" dirty="0" err="1"/>
              <a:t>layer</a:t>
            </a:r>
            <a:r>
              <a:rPr lang="it-IT" sz="2800" dirty="0"/>
              <a:t>.</a:t>
            </a:r>
          </a:p>
          <a:p>
            <a:r>
              <a:rPr lang="it-IT" sz="2800" dirty="0" err="1" smtClean="0"/>
              <a:t>Features</a:t>
            </a:r>
            <a:endParaRPr lang="it-IT" sz="2800" dirty="0" smtClean="0"/>
          </a:p>
          <a:p>
            <a:endParaRPr lang="it-IT" sz="2800" dirty="0"/>
          </a:p>
          <a:p>
            <a:endParaRPr lang="it-IT" sz="2800" dirty="0"/>
          </a:p>
          <a:p>
            <a:pPr marL="0" indent="0">
              <a:buNone/>
            </a:pPr>
            <a:r>
              <a:rPr lang="it-IT" sz="2000" dirty="0"/>
              <a:t>Spring </a:t>
            </a:r>
            <a:r>
              <a:rPr lang="it-IT" sz="2000" dirty="0" err="1"/>
              <a:t>configuration</a:t>
            </a:r>
            <a:r>
              <a:rPr lang="it-IT" sz="2000" dirty="0"/>
              <a:t> </a:t>
            </a:r>
            <a:r>
              <a:rPr lang="it-IT" sz="2000" dirty="0" err="1"/>
              <a:t>support</a:t>
            </a:r>
            <a:r>
              <a:rPr lang="it-IT" sz="2000" dirty="0"/>
              <a:t> </a:t>
            </a:r>
            <a:r>
              <a:rPr lang="it-IT" sz="2000" dirty="0" err="1"/>
              <a:t>using</a:t>
            </a:r>
            <a:r>
              <a:rPr lang="it-IT" sz="2000" dirty="0"/>
              <a:t> Java </a:t>
            </a:r>
            <a:r>
              <a:rPr lang="it-IT" sz="2000" dirty="0" err="1"/>
              <a:t>based</a:t>
            </a:r>
            <a:r>
              <a:rPr lang="it-IT" sz="2000" dirty="0"/>
              <a:t> @</a:t>
            </a:r>
            <a:r>
              <a:rPr lang="it-IT" sz="2000" dirty="0" err="1"/>
              <a:t>Configuration</a:t>
            </a:r>
            <a:r>
              <a:rPr lang="it-IT" sz="2000" dirty="0"/>
              <a:t> </a:t>
            </a:r>
            <a:r>
              <a:rPr lang="it-IT" sz="2000" dirty="0" err="1"/>
              <a:t>classes</a:t>
            </a:r>
            <a:r>
              <a:rPr lang="it-IT" sz="2000" dirty="0"/>
              <a:t> or an XML </a:t>
            </a:r>
            <a:r>
              <a:rPr lang="it-IT" sz="2000" dirty="0" err="1"/>
              <a:t>namespace</a:t>
            </a:r>
            <a:r>
              <a:rPr lang="it-IT" sz="2000" dirty="0"/>
              <a:t> for a </a:t>
            </a:r>
            <a:r>
              <a:rPr lang="it-IT" sz="2000" dirty="0" err="1"/>
              <a:t>Mongo</a:t>
            </a:r>
            <a:r>
              <a:rPr lang="it-IT" sz="2000" dirty="0"/>
              <a:t> driver </a:t>
            </a:r>
            <a:r>
              <a:rPr lang="it-IT" sz="2000" dirty="0" err="1"/>
              <a:t>instance</a:t>
            </a:r>
            <a:r>
              <a:rPr lang="it-IT" sz="2000" dirty="0"/>
              <a:t> and replica sets.</a:t>
            </a:r>
          </a:p>
          <a:p>
            <a:pPr marL="0" indent="0">
              <a:buNone/>
            </a:pPr>
            <a:r>
              <a:rPr lang="it-IT" sz="2000" dirty="0" err="1"/>
              <a:t>MongoTemplate</a:t>
            </a:r>
            <a:r>
              <a:rPr lang="it-IT" sz="2000" dirty="0"/>
              <a:t> </a:t>
            </a:r>
            <a:r>
              <a:rPr lang="it-IT" sz="2000" dirty="0" err="1"/>
              <a:t>helper</a:t>
            </a:r>
            <a:r>
              <a:rPr lang="it-IT" sz="2000" dirty="0"/>
              <a:t> </a:t>
            </a:r>
            <a:r>
              <a:rPr lang="it-IT" sz="2000" dirty="0" err="1"/>
              <a:t>class</a:t>
            </a:r>
            <a:r>
              <a:rPr lang="it-IT" sz="2000" dirty="0"/>
              <a:t> </a:t>
            </a:r>
            <a:r>
              <a:rPr lang="it-IT" sz="2000" dirty="0" err="1"/>
              <a:t>that</a:t>
            </a:r>
            <a:r>
              <a:rPr lang="it-IT" sz="2000" dirty="0"/>
              <a:t> </a:t>
            </a:r>
            <a:r>
              <a:rPr lang="it-IT" sz="2000" dirty="0" err="1"/>
              <a:t>increases</a:t>
            </a:r>
            <a:r>
              <a:rPr lang="it-IT" sz="2000" dirty="0"/>
              <a:t> </a:t>
            </a:r>
            <a:r>
              <a:rPr lang="it-IT" sz="2000" dirty="0" err="1"/>
              <a:t>productivity</a:t>
            </a:r>
            <a:r>
              <a:rPr lang="it-IT" sz="2000" dirty="0"/>
              <a:t> </a:t>
            </a:r>
            <a:r>
              <a:rPr lang="it-IT" sz="2000" dirty="0" err="1"/>
              <a:t>performing</a:t>
            </a:r>
            <a:r>
              <a:rPr lang="it-IT" sz="2000" dirty="0"/>
              <a:t> common </a:t>
            </a:r>
            <a:r>
              <a:rPr lang="it-IT" sz="2000" dirty="0" err="1"/>
              <a:t>Mongo</a:t>
            </a:r>
            <a:r>
              <a:rPr lang="it-IT" sz="2000" dirty="0"/>
              <a:t> </a:t>
            </a:r>
            <a:r>
              <a:rPr lang="it-IT" sz="2000" dirty="0" err="1"/>
              <a:t>operations</a:t>
            </a:r>
            <a:r>
              <a:rPr lang="it-IT" sz="2000" dirty="0"/>
              <a:t>. </a:t>
            </a:r>
            <a:r>
              <a:rPr lang="it-IT" sz="2000" dirty="0" err="1"/>
              <a:t>Includes</a:t>
            </a:r>
            <a:r>
              <a:rPr lang="it-IT" sz="2000" dirty="0"/>
              <a:t> </a:t>
            </a:r>
            <a:r>
              <a:rPr lang="it-IT" sz="2000" dirty="0" err="1"/>
              <a:t>integrated</a:t>
            </a:r>
            <a:r>
              <a:rPr lang="it-IT" sz="2000" dirty="0"/>
              <a:t> </a:t>
            </a:r>
            <a:r>
              <a:rPr lang="it-IT" sz="2000" dirty="0" err="1"/>
              <a:t>object</a:t>
            </a:r>
            <a:r>
              <a:rPr lang="it-IT" sz="2000" dirty="0"/>
              <a:t> </a:t>
            </a:r>
            <a:r>
              <a:rPr lang="it-IT" sz="2000" dirty="0" err="1"/>
              <a:t>mapping</a:t>
            </a:r>
            <a:r>
              <a:rPr lang="it-IT" sz="2000" dirty="0"/>
              <a:t> </a:t>
            </a:r>
            <a:r>
              <a:rPr lang="it-IT" sz="2000" dirty="0" err="1"/>
              <a:t>between</a:t>
            </a:r>
            <a:r>
              <a:rPr lang="it-IT" sz="2000" dirty="0"/>
              <a:t> </a:t>
            </a:r>
            <a:r>
              <a:rPr lang="it-IT" sz="2000" dirty="0" err="1"/>
              <a:t>documents</a:t>
            </a:r>
            <a:r>
              <a:rPr lang="it-IT" sz="2000" dirty="0"/>
              <a:t> and </a:t>
            </a:r>
            <a:r>
              <a:rPr lang="it-IT" sz="2000" dirty="0" err="1"/>
              <a:t>POJOs</a:t>
            </a:r>
            <a:r>
              <a:rPr lang="it-IT" sz="2000" dirty="0"/>
              <a:t>.</a:t>
            </a:r>
          </a:p>
          <a:p>
            <a:pPr marL="0" indent="0">
              <a:buNone/>
            </a:pPr>
            <a:r>
              <a:rPr lang="it-IT" sz="2000" dirty="0" err="1"/>
              <a:t>Exception</a:t>
            </a:r>
            <a:r>
              <a:rPr lang="it-IT" sz="2000" dirty="0"/>
              <a:t> </a:t>
            </a:r>
            <a:r>
              <a:rPr lang="it-IT" sz="2000" dirty="0" err="1"/>
              <a:t>translation</a:t>
            </a:r>
            <a:r>
              <a:rPr lang="it-IT" sz="2000" dirty="0"/>
              <a:t> </a:t>
            </a:r>
            <a:r>
              <a:rPr lang="it-IT" sz="2000" dirty="0" err="1"/>
              <a:t>into</a:t>
            </a:r>
            <a:r>
              <a:rPr lang="it-IT" sz="2000" dirty="0"/>
              <a:t> </a:t>
            </a:r>
            <a:r>
              <a:rPr lang="it-IT" sz="2000" dirty="0" err="1"/>
              <a:t>Spring’s</a:t>
            </a:r>
            <a:r>
              <a:rPr lang="it-IT" sz="2000" dirty="0"/>
              <a:t> </a:t>
            </a:r>
            <a:r>
              <a:rPr lang="it-IT" sz="2000" dirty="0" err="1"/>
              <a:t>portable</a:t>
            </a:r>
            <a:r>
              <a:rPr lang="it-IT" sz="2000" dirty="0"/>
              <a:t> Data Access </a:t>
            </a:r>
            <a:r>
              <a:rPr lang="it-IT" sz="2000" dirty="0" err="1"/>
              <a:t>Exception</a:t>
            </a:r>
            <a:r>
              <a:rPr lang="it-IT" sz="2000" dirty="0"/>
              <a:t> </a:t>
            </a:r>
            <a:r>
              <a:rPr lang="it-IT" sz="2000" dirty="0" err="1"/>
              <a:t>hierarchy</a:t>
            </a:r>
            <a:endParaRPr lang="it-IT" sz="2000" dirty="0"/>
          </a:p>
          <a:p>
            <a:pPr marL="0" indent="0">
              <a:buNone/>
            </a:pPr>
            <a:r>
              <a:rPr lang="it-IT" sz="2000" dirty="0" err="1"/>
              <a:t>Feature</a:t>
            </a:r>
            <a:r>
              <a:rPr lang="it-IT" sz="2000" dirty="0"/>
              <a:t> </a:t>
            </a:r>
            <a:r>
              <a:rPr lang="it-IT" sz="2000" dirty="0" err="1"/>
              <a:t>Rich</a:t>
            </a:r>
            <a:r>
              <a:rPr lang="it-IT" sz="2000" dirty="0"/>
              <a:t> Object </a:t>
            </a:r>
            <a:r>
              <a:rPr lang="it-IT" sz="2000" dirty="0" err="1"/>
              <a:t>Mapping</a:t>
            </a:r>
            <a:r>
              <a:rPr lang="it-IT" sz="2000" dirty="0"/>
              <a:t> </a:t>
            </a:r>
            <a:r>
              <a:rPr lang="it-IT" sz="2000" dirty="0" err="1"/>
              <a:t>integrated</a:t>
            </a:r>
            <a:r>
              <a:rPr lang="it-IT" sz="2000" dirty="0"/>
              <a:t> with </a:t>
            </a:r>
            <a:r>
              <a:rPr lang="it-IT" sz="2000" dirty="0" err="1"/>
              <a:t>Spring’s</a:t>
            </a:r>
            <a:r>
              <a:rPr lang="it-IT" sz="2000" dirty="0"/>
              <a:t> Conversion Service</a:t>
            </a:r>
          </a:p>
          <a:p>
            <a:pPr marL="0" indent="0">
              <a:buNone/>
            </a:pPr>
            <a:r>
              <a:rPr lang="it-IT" sz="2000" dirty="0" err="1"/>
              <a:t>Annotation</a:t>
            </a:r>
            <a:r>
              <a:rPr lang="it-IT" sz="2000" dirty="0"/>
              <a:t> </a:t>
            </a:r>
            <a:r>
              <a:rPr lang="it-IT" sz="2000" dirty="0" err="1"/>
              <a:t>based</a:t>
            </a:r>
            <a:r>
              <a:rPr lang="it-IT" sz="2000" dirty="0"/>
              <a:t> </a:t>
            </a:r>
            <a:r>
              <a:rPr lang="it-IT" sz="2000" dirty="0" err="1"/>
              <a:t>mapping</a:t>
            </a:r>
            <a:r>
              <a:rPr lang="it-IT" sz="2000" dirty="0"/>
              <a:t> </a:t>
            </a:r>
            <a:r>
              <a:rPr lang="it-IT" sz="2000" dirty="0" err="1"/>
              <a:t>metadata</a:t>
            </a:r>
            <a:r>
              <a:rPr lang="it-IT" sz="2000" dirty="0"/>
              <a:t> </a:t>
            </a:r>
            <a:r>
              <a:rPr lang="it-IT" sz="2000" dirty="0" err="1"/>
              <a:t>but</a:t>
            </a:r>
            <a:r>
              <a:rPr lang="it-IT" sz="2000" dirty="0"/>
              <a:t> </a:t>
            </a:r>
            <a:r>
              <a:rPr lang="it-IT" sz="2000" dirty="0" err="1"/>
              <a:t>extensible</a:t>
            </a:r>
            <a:r>
              <a:rPr lang="it-IT" sz="2000" dirty="0"/>
              <a:t> to </a:t>
            </a:r>
            <a:r>
              <a:rPr lang="it-IT" sz="2000" dirty="0" err="1"/>
              <a:t>support</a:t>
            </a:r>
            <a:r>
              <a:rPr lang="it-IT" sz="2000" dirty="0"/>
              <a:t> </a:t>
            </a:r>
            <a:r>
              <a:rPr lang="it-IT" sz="2000" dirty="0" err="1"/>
              <a:t>other</a:t>
            </a:r>
            <a:r>
              <a:rPr lang="it-IT" sz="2000" dirty="0"/>
              <a:t> </a:t>
            </a:r>
            <a:r>
              <a:rPr lang="it-IT" sz="2000" dirty="0" err="1"/>
              <a:t>metadata</a:t>
            </a:r>
            <a:r>
              <a:rPr lang="it-IT" sz="2000" dirty="0"/>
              <a:t> formats</a:t>
            </a:r>
          </a:p>
          <a:p>
            <a:pPr marL="0" indent="0">
              <a:buNone/>
            </a:pPr>
            <a:r>
              <a:rPr lang="it-IT" sz="2000" dirty="0" err="1"/>
              <a:t>Persistence</a:t>
            </a:r>
            <a:r>
              <a:rPr lang="it-IT" sz="2000" dirty="0"/>
              <a:t> and </a:t>
            </a:r>
            <a:r>
              <a:rPr lang="it-IT" sz="2000" dirty="0" err="1"/>
              <a:t>mapping</a:t>
            </a:r>
            <a:r>
              <a:rPr lang="it-IT" sz="2000" dirty="0"/>
              <a:t> </a:t>
            </a:r>
            <a:r>
              <a:rPr lang="it-IT" sz="2000" dirty="0" err="1"/>
              <a:t>lifecycle</a:t>
            </a:r>
            <a:r>
              <a:rPr lang="it-IT" sz="2000" dirty="0"/>
              <a:t> </a:t>
            </a:r>
            <a:r>
              <a:rPr lang="it-IT" sz="2000" dirty="0" err="1"/>
              <a:t>events</a:t>
            </a:r>
            <a:endParaRPr lang="it-IT" sz="2000" dirty="0"/>
          </a:p>
          <a:p>
            <a:pPr marL="0" indent="0">
              <a:buNone/>
            </a:pPr>
            <a:r>
              <a:rPr lang="it-IT" sz="2000" dirty="0" err="1"/>
              <a:t>Low-level</a:t>
            </a:r>
            <a:r>
              <a:rPr lang="it-IT" sz="2000" dirty="0"/>
              <a:t> </a:t>
            </a:r>
            <a:r>
              <a:rPr lang="it-IT" sz="2000" dirty="0" err="1"/>
              <a:t>mapping</a:t>
            </a:r>
            <a:r>
              <a:rPr lang="it-IT" sz="2000" dirty="0"/>
              <a:t> </a:t>
            </a:r>
            <a:r>
              <a:rPr lang="it-IT" sz="2000" dirty="0" err="1"/>
              <a:t>using</a:t>
            </a:r>
            <a:r>
              <a:rPr lang="it-IT" sz="2000" dirty="0"/>
              <a:t> </a:t>
            </a:r>
            <a:r>
              <a:rPr lang="it-IT" sz="2000" dirty="0" err="1"/>
              <a:t>MongoReader</a:t>
            </a:r>
            <a:r>
              <a:rPr lang="it-IT" sz="2000" dirty="0"/>
              <a:t>/</a:t>
            </a:r>
            <a:r>
              <a:rPr lang="it-IT" sz="2000" dirty="0" err="1"/>
              <a:t>MongoWriter</a:t>
            </a:r>
            <a:r>
              <a:rPr lang="it-IT" sz="2000" dirty="0"/>
              <a:t> </a:t>
            </a:r>
            <a:r>
              <a:rPr lang="it-IT" sz="2000" dirty="0" err="1"/>
              <a:t>abstractions</a:t>
            </a:r>
            <a:endParaRPr lang="it-IT" sz="2000" dirty="0"/>
          </a:p>
          <a:p>
            <a:pPr marL="0" indent="0">
              <a:buNone/>
            </a:pPr>
            <a:r>
              <a:rPr lang="it-IT" sz="2000" dirty="0"/>
              <a:t>Java </a:t>
            </a:r>
            <a:r>
              <a:rPr lang="it-IT" sz="2000" dirty="0" err="1"/>
              <a:t>based</a:t>
            </a:r>
            <a:r>
              <a:rPr lang="it-IT" sz="2000" dirty="0"/>
              <a:t> Query, </a:t>
            </a:r>
            <a:r>
              <a:rPr lang="it-IT" sz="2000" dirty="0" err="1"/>
              <a:t>Criteria</a:t>
            </a:r>
            <a:r>
              <a:rPr lang="it-IT" sz="2000" dirty="0"/>
              <a:t>, and Update </a:t>
            </a:r>
            <a:r>
              <a:rPr lang="it-IT" sz="2000" dirty="0" err="1"/>
              <a:t>DSLs</a:t>
            </a:r>
            <a:endParaRPr lang="it-IT" sz="2000" dirty="0"/>
          </a:p>
          <a:p>
            <a:pPr marL="0" indent="0">
              <a:buNone/>
            </a:pPr>
            <a:r>
              <a:rPr lang="it-IT" sz="2000" dirty="0" err="1"/>
              <a:t>Automatic</a:t>
            </a:r>
            <a:r>
              <a:rPr lang="it-IT" sz="2000" dirty="0"/>
              <a:t> </a:t>
            </a:r>
            <a:r>
              <a:rPr lang="it-IT" sz="2000" dirty="0" err="1"/>
              <a:t>implementation</a:t>
            </a:r>
            <a:r>
              <a:rPr lang="it-IT" sz="2000" dirty="0"/>
              <a:t> of </a:t>
            </a:r>
            <a:r>
              <a:rPr lang="it-IT" sz="2000" dirty="0" err="1"/>
              <a:t>Repository</a:t>
            </a:r>
            <a:r>
              <a:rPr lang="it-IT" sz="2000" dirty="0"/>
              <a:t> </a:t>
            </a:r>
            <a:r>
              <a:rPr lang="it-IT" sz="2000" dirty="0" err="1"/>
              <a:t>interfaces</a:t>
            </a:r>
            <a:r>
              <a:rPr lang="it-IT" sz="2000" dirty="0"/>
              <a:t> </a:t>
            </a:r>
            <a:r>
              <a:rPr lang="it-IT" sz="2000" dirty="0" err="1"/>
              <a:t>including</a:t>
            </a:r>
            <a:r>
              <a:rPr lang="it-IT" sz="2000" dirty="0"/>
              <a:t> </a:t>
            </a:r>
            <a:r>
              <a:rPr lang="it-IT" sz="2000" dirty="0" err="1"/>
              <a:t>support</a:t>
            </a:r>
            <a:r>
              <a:rPr lang="it-IT" sz="2000" dirty="0"/>
              <a:t> for custom </a:t>
            </a:r>
            <a:r>
              <a:rPr lang="it-IT" sz="2000" dirty="0" err="1"/>
              <a:t>finder</a:t>
            </a:r>
            <a:r>
              <a:rPr lang="it-IT" sz="2000" dirty="0"/>
              <a:t> </a:t>
            </a:r>
            <a:r>
              <a:rPr lang="it-IT" sz="2000" dirty="0" err="1"/>
              <a:t>methods</a:t>
            </a:r>
            <a:r>
              <a:rPr lang="it-IT" sz="2000" dirty="0"/>
              <a:t>.</a:t>
            </a:r>
          </a:p>
          <a:p>
            <a:pPr marL="0" indent="0">
              <a:buNone/>
            </a:pPr>
            <a:r>
              <a:rPr lang="it-IT" sz="2000" dirty="0" err="1"/>
              <a:t>QueryDSL</a:t>
            </a:r>
            <a:r>
              <a:rPr lang="it-IT" sz="2000" dirty="0"/>
              <a:t> </a:t>
            </a:r>
            <a:r>
              <a:rPr lang="it-IT" sz="2000" dirty="0" err="1"/>
              <a:t>integration</a:t>
            </a:r>
            <a:r>
              <a:rPr lang="it-IT" sz="2000" dirty="0"/>
              <a:t> to </a:t>
            </a:r>
            <a:r>
              <a:rPr lang="it-IT" sz="2000" dirty="0" err="1"/>
              <a:t>support</a:t>
            </a:r>
            <a:r>
              <a:rPr lang="it-IT" sz="2000" dirty="0"/>
              <a:t> </a:t>
            </a:r>
            <a:r>
              <a:rPr lang="it-IT" sz="2000" dirty="0" err="1"/>
              <a:t>type-safe</a:t>
            </a:r>
            <a:r>
              <a:rPr lang="it-IT" sz="2000" dirty="0"/>
              <a:t> </a:t>
            </a:r>
            <a:r>
              <a:rPr lang="it-IT" sz="2000" dirty="0" err="1"/>
              <a:t>queries</a:t>
            </a:r>
            <a:r>
              <a:rPr lang="it-IT" sz="2000" dirty="0"/>
              <a:t>.</a:t>
            </a:r>
          </a:p>
          <a:p>
            <a:pPr marL="0" indent="0">
              <a:buNone/>
            </a:pPr>
            <a:r>
              <a:rPr lang="it-IT" sz="2000" dirty="0"/>
              <a:t>Cross-</a:t>
            </a:r>
            <a:r>
              <a:rPr lang="it-IT" sz="2000" dirty="0" err="1"/>
              <a:t>store</a:t>
            </a:r>
            <a:r>
              <a:rPr lang="it-IT" sz="2000" dirty="0"/>
              <a:t> </a:t>
            </a:r>
            <a:r>
              <a:rPr lang="it-IT" sz="2000" dirty="0" err="1"/>
              <a:t>persistance</a:t>
            </a:r>
            <a:r>
              <a:rPr lang="it-IT" sz="2000" dirty="0"/>
              <a:t> - </a:t>
            </a:r>
            <a:r>
              <a:rPr lang="it-IT" sz="2000" dirty="0" err="1"/>
              <a:t>support</a:t>
            </a:r>
            <a:r>
              <a:rPr lang="it-IT" sz="2000" dirty="0"/>
              <a:t> for JPA </a:t>
            </a:r>
            <a:r>
              <a:rPr lang="it-IT" sz="2000" dirty="0" err="1"/>
              <a:t>Entities</a:t>
            </a:r>
            <a:r>
              <a:rPr lang="it-IT" sz="2000" dirty="0"/>
              <a:t> with </a:t>
            </a:r>
            <a:r>
              <a:rPr lang="it-IT" sz="2000" dirty="0" err="1"/>
              <a:t>fields</a:t>
            </a:r>
            <a:r>
              <a:rPr lang="it-IT" sz="2000" dirty="0"/>
              <a:t> </a:t>
            </a:r>
            <a:r>
              <a:rPr lang="it-IT" sz="2000" dirty="0" err="1"/>
              <a:t>transparently</a:t>
            </a:r>
            <a:r>
              <a:rPr lang="it-IT" sz="2000" dirty="0"/>
              <a:t> </a:t>
            </a:r>
            <a:r>
              <a:rPr lang="it-IT" sz="2000" dirty="0" err="1"/>
              <a:t>persisted</a:t>
            </a:r>
            <a:r>
              <a:rPr lang="it-IT" sz="2000" dirty="0"/>
              <a:t>/</a:t>
            </a:r>
            <a:r>
              <a:rPr lang="it-IT" sz="2000" dirty="0" err="1"/>
              <a:t>retrieved</a:t>
            </a:r>
            <a:r>
              <a:rPr lang="it-IT" sz="2000" dirty="0"/>
              <a:t> </a:t>
            </a:r>
            <a:r>
              <a:rPr lang="it-IT" sz="2000" dirty="0" err="1"/>
              <a:t>using</a:t>
            </a:r>
            <a:r>
              <a:rPr lang="it-IT" sz="2000" dirty="0"/>
              <a:t> </a:t>
            </a:r>
            <a:r>
              <a:rPr lang="it-IT" sz="2000" dirty="0" err="1"/>
              <a:t>MongoDB</a:t>
            </a:r>
            <a:endParaRPr lang="it-IT" sz="2000" dirty="0"/>
          </a:p>
          <a:p>
            <a:pPr marL="0" indent="0">
              <a:buNone/>
            </a:pPr>
            <a:r>
              <a:rPr lang="it-IT" sz="2000" dirty="0"/>
              <a:t>Log4j log appender</a:t>
            </a:r>
          </a:p>
          <a:p>
            <a:pPr marL="0" indent="0">
              <a:buNone/>
            </a:pPr>
            <a:r>
              <a:rPr lang="it-IT" sz="2000" dirty="0" err="1"/>
              <a:t>GeoSpatial</a:t>
            </a:r>
            <a:r>
              <a:rPr lang="it-IT" sz="2000" dirty="0"/>
              <a:t> </a:t>
            </a:r>
            <a:r>
              <a:rPr lang="it-IT" sz="2000" dirty="0" err="1"/>
              <a:t>integration</a:t>
            </a:r>
            <a:endParaRPr lang="it-IT" sz="2000" dirty="0"/>
          </a:p>
          <a:p>
            <a:pPr marL="0" indent="0">
              <a:buNone/>
            </a:pPr>
            <a:r>
              <a:rPr lang="it-IT" sz="2000" dirty="0" err="1"/>
              <a:t>Map</a:t>
            </a:r>
            <a:r>
              <a:rPr lang="it-IT" sz="2000" dirty="0"/>
              <a:t>-Reduce </a:t>
            </a:r>
            <a:r>
              <a:rPr lang="it-IT" sz="2000" dirty="0" err="1"/>
              <a:t>integration</a:t>
            </a:r>
            <a:endParaRPr lang="it-IT" sz="2000" dirty="0"/>
          </a:p>
          <a:p>
            <a:pPr marL="0" indent="0">
              <a:buNone/>
            </a:pPr>
            <a:r>
              <a:rPr lang="it-IT" sz="2000" dirty="0"/>
              <a:t>JMX </a:t>
            </a:r>
            <a:r>
              <a:rPr lang="it-IT" sz="2000" dirty="0" err="1"/>
              <a:t>administration</a:t>
            </a:r>
            <a:r>
              <a:rPr lang="it-IT" sz="2000" dirty="0"/>
              <a:t> and </a:t>
            </a:r>
            <a:r>
              <a:rPr lang="it-IT" sz="2000" dirty="0" err="1"/>
              <a:t>monitoring</a:t>
            </a:r>
            <a:endParaRPr lang="it-IT" sz="2000" dirty="0"/>
          </a:p>
          <a:p>
            <a:pPr marL="0" indent="0">
              <a:buNone/>
            </a:pPr>
            <a:r>
              <a:rPr lang="it-IT" sz="2000" dirty="0"/>
              <a:t>CDI </a:t>
            </a:r>
            <a:r>
              <a:rPr lang="it-IT" sz="2000" dirty="0" err="1"/>
              <a:t>support</a:t>
            </a:r>
            <a:r>
              <a:rPr lang="it-IT" sz="2000" dirty="0"/>
              <a:t> for </a:t>
            </a:r>
            <a:r>
              <a:rPr lang="it-IT" sz="2000" dirty="0" err="1"/>
              <a:t>repositories</a:t>
            </a:r>
            <a:endParaRPr lang="it-IT" sz="2000" dirty="0"/>
          </a:p>
          <a:p>
            <a:pPr marL="0" indent="0">
              <a:buNone/>
            </a:pPr>
            <a:r>
              <a:rPr lang="it-IT" sz="2000" dirty="0" err="1"/>
              <a:t>GridFS</a:t>
            </a:r>
            <a:r>
              <a:rPr lang="it-IT" sz="2000" dirty="0"/>
              <a:t> </a:t>
            </a:r>
            <a:r>
              <a:rPr lang="it-IT" sz="2000" dirty="0" err="1"/>
              <a:t>support</a:t>
            </a:r>
            <a:endParaRPr lang="it-IT" sz="2000" dirty="0"/>
          </a:p>
          <a:p>
            <a:pPr marL="0" indent="0" eaLnBrk="1" fontAlgn="t" hangingPunct="1">
              <a:buNone/>
            </a:pPr>
            <a:endParaRPr lang="it-IT" dirty="0"/>
          </a:p>
          <a:p>
            <a:pPr eaLnBrk="1" fontAlgn="t" hangingPunct="1"/>
            <a:r>
              <a:rPr lang="it-IT" dirty="0" smtClean="0"/>
              <a:t> </a:t>
            </a:r>
            <a:endParaRPr lang="it-IT" dirty="0"/>
          </a:p>
          <a:p>
            <a:pPr lvl="1"/>
            <a:endParaRPr lang="it-IT" dirty="0" smtClean="0"/>
          </a:p>
          <a:p>
            <a:endParaRPr lang="it-IT" dirty="0" smtClean="0"/>
          </a:p>
          <a:p>
            <a:endParaRPr lang="it-IT" dirty="0"/>
          </a:p>
        </p:txBody>
      </p:sp>
    </p:spTree>
    <p:extLst>
      <p:ext uri="{BB962C8B-B14F-4D97-AF65-F5344CB8AC3E}">
        <p14:creationId xmlns:p14="http://schemas.microsoft.com/office/powerpoint/2010/main" val="4218756068"/>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a:buNone/>
            </a:pPr>
            <a:r>
              <a:rPr lang="en-US" dirty="0" smtClean="0"/>
              <a:t>Spring </a:t>
            </a:r>
            <a:r>
              <a:rPr lang="en-US" dirty="0"/>
              <a:t>Cloud </a:t>
            </a:r>
            <a:r>
              <a:rPr lang="en-US" dirty="0" err="1"/>
              <a:t>Config</a:t>
            </a:r>
            <a:r>
              <a:rPr lang="en-US" dirty="0"/>
              <a:t> </a:t>
            </a:r>
            <a:endParaRPr lang="en-US" dirty="0" smtClean="0"/>
          </a:p>
          <a:p>
            <a:r>
              <a:rPr lang="en-US" dirty="0" smtClean="0"/>
              <a:t>provides </a:t>
            </a:r>
            <a:r>
              <a:rPr lang="en-US" dirty="0"/>
              <a:t>server and client-side support for externalized configuration in a distributed system. With the </a:t>
            </a:r>
            <a:r>
              <a:rPr lang="en-US" dirty="0" err="1"/>
              <a:t>Config</a:t>
            </a:r>
            <a:r>
              <a:rPr lang="en-US" dirty="0"/>
              <a:t> Server you have a central place to manage external properties for applications across all environments. </a:t>
            </a:r>
            <a:endParaRPr lang="en-US" dirty="0" smtClean="0"/>
          </a:p>
          <a:p>
            <a:r>
              <a:rPr lang="en-US" dirty="0" smtClean="0"/>
              <a:t>The </a:t>
            </a:r>
            <a:r>
              <a:rPr lang="en-US" dirty="0"/>
              <a:t>concepts on both client and server map identically to the Spring Environment and </a:t>
            </a:r>
            <a:r>
              <a:rPr lang="en-US" dirty="0" err="1"/>
              <a:t>PropertySource</a:t>
            </a:r>
            <a:r>
              <a:rPr lang="en-US" dirty="0"/>
              <a:t> abstractions, so they fit very well with Spring applications, but can be used with any application running in any language. </a:t>
            </a:r>
            <a:endParaRPr lang="en-US" dirty="0" smtClean="0"/>
          </a:p>
          <a:p>
            <a:r>
              <a:rPr lang="en-US" dirty="0" smtClean="0"/>
              <a:t>As </a:t>
            </a:r>
            <a:r>
              <a:rPr lang="en-US" dirty="0"/>
              <a:t>an application moves through the deployment pipeline from </a:t>
            </a:r>
            <a:r>
              <a:rPr lang="en-US" dirty="0" err="1"/>
              <a:t>dev</a:t>
            </a:r>
            <a:r>
              <a:rPr lang="en-US" dirty="0"/>
              <a:t> to test and into production you can manage the configuration between those environments and be certain that applications have everything they need to run when they migrate. </a:t>
            </a:r>
            <a:endParaRPr lang="en-US" dirty="0" smtClean="0"/>
          </a:p>
          <a:p>
            <a:r>
              <a:rPr lang="en-US" dirty="0" smtClean="0"/>
              <a:t>The </a:t>
            </a:r>
            <a:r>
              <a:rPr lang="en-US" dirty="0"/>
              <a:t>default implementation of the server storage backend uses </a:t>
            </a:r>
            <a:r>
              <a:rPr lang="en-US" dirty="0" err="1"/>
              <a:t>git</a:t>
            </a:r>
            <a:r>
              <a:rPr lang="en-US" dirty="0"/>
              <a:t> so it easily supports </a:t>
            </a:r>
            <a:r>
              <a:rPr lang="en-US" dirty="0" err="1"/>
              <a:t>labelled</a:t>
            </a:r>
            <a:r>
              <a:rPr lang="en-US" dirty="0"/>
              <a:t> versions of configuration environments, as well as being accessible to a wide range of tooling for managing the content</a:t>
            </a:r>
            <a:r>
              <a:rPr lang="en-US" strike="sngStrike" dirty="0"/>
              <a:t>. It is easy to add alternative implementations and plug them in with Spring configuration.</a:t>
            </a:r>
          </a:p>
          <a:p>
            <a:pPr marL="419100" lvl="1" indent="0">
              <a:buNone/>
            </a:pPr>
            <a:endParaRPr lang="it-IT" dirty="0" smtClean="0"/>
          </a:p>
          <a:p>
            <a:endParaRPr lang="it-IT" dirty="0" smtClean="0"/>
          </a:p>
          <a:p>
            <a:endParaRPr lang="it-IT" dirty="0"/>
          </a:p>
        </p:txBody>
      </p:sp>
    </p:spTree>
    <p:extLst>
      <p:ext uri="{BB962C8B-B14F-4D97-AF65-F5344CB8AC3E}">
        <p14:creationId xmlns:p14="http://schemas.microsoft.com/office/powerpoint/2010/main" val="2000250997"/>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dirty="0" smtClean="0"/>
              <a:t>SPRING CLOUD</a:t>
            </a:r>
          </a:p>
          <a:p>
            <a:pPr marL="0" indent="0" eaLnBrk="1" fontAlgn="t" hangingPunct="1">
              <a:buNone/>
            </a:pPr>
            <a:r>
              <a:rPr lang="en-US" dirty="0"/>
              <a:t>Spring cloud  build on top of spring boot to support development of </a:t>
            </a:r>
            <a:r>
              <a:rPr lang="en-US" dirty="0" err="1"/>
              <a:t>microservices</a:t>
            </a:r>
            <a:r>
              <a:rPr lang="en-US" dirty="0"/>
              <a:t> </a:t>
            </a:r>
          </a:p>
          <a:p>
            <a:pPr marL="0" indent="0" eaLnBrk="1" fontAlgn="t" hangingPunct="1">
              <a:buNone/>
            </a:pPr>
            <a:r>
              <a:rPr lang="en-US" strike="sngStrike" dirty="0" smtClean="0"/>
              <a:t>Spring </a:t>
            </a:r>
            <a:r>
              <a:rPr lang="en-US" strike="sngStrike" dirty="0"/>
              <a:t>Cloud </a:t>
            </a:r>
            <a:endParaRPr lang="en-US" strike="sngStrike" dirty="0" smtClean="0"/>
          </a:p>
          <a:p>
            <a:pPr marL="742950" indent="-742950" eaLnBrk="1" fontAlgn="t" hangingPunct="1">
              <a:buFont typeface="+mj-lt"/>
              <a:buAutoNum type="arabicPeriod"/>
            </a:pPr>
            <a:r>
              <a:rPr lang="en-US" dirty="0" smtClean="0"/>
              <a:t>provides </a:t>
            </a:r>
            <a:r>
              <a:rPr lang="en-US" dirty="0"/>
              <a:t>tools for developers to quickly build some of the common patterns in distributed systems (e.g. configuration management, service discovery, circuit breakers, intelligent routing, micro-proxy, control bus, one-time tokens, global locks, leadership election, distributed sessions, cluster state). </a:t>
            </a:r>
            <a:endParaRPr lang="en-US" dirty="0" smtClean="0"/>
          </a:p>
          <a:p>
            <a:pPr marL="742950" indent="-742950" eaLnBrk="1" fontAlgn="t" hangingPunct="1">
              <a:buFont typeface="+mj-lt"/>
              <a:buAutoNum type="arabicPeriod"/>
            </a:pPr>
            <a:r>
              <a:rPr lang="en-US" dirty="0" smtClean="0"/>
              <a:t>Coordination </a:t>
            </a:r>
            <a:r>
              <a:rPr lang="en-US" dirty="0"/>
              <a:t>of distributed systems leads to boiler plate patterns, and using Spring Cloud developers can quickly stand up services and applications that implement those patterns. </a:t>
            </a:r>
            <a:r>
              <a:rPr lang="en-US" u="sng" dirty="0"/>
              <a:t>They will work well in any distributed environment, including the developer's own laptop, bare metal data </a:t>
            </a:r>
            <a:r>
              <a:rPr lang="en-US" u="sng" dirty="0" err="1"/>
              <a:t>centres</a:t>
            </a:r>
            <a:r>
              <a:rPr lang="en-US" u="sng" dirty="0"/>
              <a:t>, and managed platforms such as Cloud Foundry</a:t>
            </a:r>
            <a:r>
              <a:rPr lang="en-US" u="sng" dirty="0" smtClean="0"/>
              <a:t>.</a:t>
            </a:r>
          </a:p>
          <a:p>
            <a:pPr marL="0" indent="0">
              <a:buNone/>
            </a:pPr>
            <a:r>
              <a:rPr lang="en-US" dirty="0"/>
              <a:t>Features</a:t>
            </a:r>
          </a:p>
          <a:p>
            <a:r>
              <a:rPr lang="en-US" sz="2800" strike="sngStrike" dirty="0"/>
              <a:t>Spring Cloud focuses on providing good out of box experience for typical use cases and extensibility mechanism to cover others.</a:t>
            </a:r>
          </a:p>
          <a:p>
            <a:r>
              <a:rPr lang="en-US" sz="2800" strike="sngStrike" dirty="0"/>
              <a:t>Distributed/versioned configuration</a:t>
            </a:r>
          </a:p>
          <a:p>
            <a:r>
              <a:rPr lang="en-US" sz="2800" dirty="0"/>
              <a:t>Service registration and discovery</a:t>
            </a:r>
          </a:p>
          <a:p>
            <a:r>
              <a:rPr lang="en-US" sz="2800" dirty="0"/>
              <a:t>Routing</a:t>
            </a:r>
          </a:p>
          <a:p>
            <a:r>
              <a:rPr lang="en-US" sz="2800" dirty="0"/>
              <a:t>Service-to-service calls</a:t>
            </a:r>
          </a:p>
          <a:p>
            <a:r>
              <a:rPr lang="en-US" sz="2800" dirty="0"/>
              <a:t>Load balancing</a:t>
            </a:r>
          </a:p>
          <a:p>
            <a:r>
              <a:rPr lang="en-US" sz="2800" dirty="0"/>
              <a:t>Circuit Breakers</a:t>
            </a:r>
          </a:p>
          <a:p>
            <a:r>
              <a:rPr lang="en-US" sz="2800" strike="sngStrike" dirty="0"/>
              <a:t>Global locks</a:t>
            </a:r>
          </a:p>
          <a:p>
            <a:r>
              <a:rPr lang="en-US" sz="2800" strike="sngStrike" dirty="0"/>
              <a:t>Leadership election and cluster state</a:t>
            </a:r>
          </a:p>
          <a:p>
            <a:r>
              <a:rPr lang="en-US" sz="2800" dirty="0"/>
              <a:t>Distributed messaging</a:t>
            </a:r>
          </a:p>
          <a:p>
            <a:pPr marL="419100" lvl="1" indent="0">
              <a:buNone/>
            </a:pPr>
            <a:endParaRPr lang="it-IT" dirty="0" smtClean="0"/>
          </a:p>
          <a:p>
            <a:endParaRPr lang="it-IT" dirty="0" smtClean="0"/>
          </a:p>
          <a:p>
            <a:endParaRPr lang="it-IT" dirty="0"/>
          </a:p>
        </p:txBody>
      </p:sp>
    </p:spTree>
    <p:extLst>
      <p:ext uri="{BB962C8B-B14F-4D97-AF65-F5344CB8AC3E}">
        <p14:creationId xmlns:p14="http://schemas.microsoft.com/office/powerpoint/2010/main" val="1020730422"/>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dirty="0" smtClean="0"/>
              <a:t>NETFLIX EUREKA</a:t>
            </a:r>
          </a:p>
          <a:p>
            <a:pPr marL="0" indent="0" eaLnBrk="1" fontAlgn="t" hangingPunct="1">
              <a:buNone/>
            </a:pPr>
            <a:r>
              <a:rPr lang="en-US" sz="3600" dirty="0"/>
              <a:t>Eureka is a REST (Representational State Transfer) based service </a:t>
            </a:r>
            <a:r>
              <a:rPr lang="en-US" sz="3600" dirty="0" smtClean="0"/>
              <a:t>used </a:t>
            </a:r>
            <a:r>
              <a:rPr lang="en-US" sz="3600" strike="sngStrike" dirty="0"/>
              <a:t>in </a:t>
            </a:r>
            <a:r>
              <a:rPr lang="en-US" sz="3600" strike="sngStrike" dirty="0" smtClean="0"/>
              <a:t>the AWS  </a:t>
            </a:r>
            <a:r>
              <a:rPr lang="en-US" sz="3600" dirty="0" smtClean="0"/>
              <a:t>in cloud </a:t>
            </a:r>
            <a:r>
              <a:rPr lang="en-US" sz="3600" dirty="0" err="1" smtClean="0"/>
              <a:t>env</a:t>
            </a:r>
            <a:r>
              <a:rPr lang="en-US" sz="3600" dirty="0" smtClean="0"/>
              <a:t> for </a:t>
            </a:r>
            <a:r>
              <a:rPr lang="en-US" sz="3600" dirty="0"/>
              <a:t>locating services for the purpose of load balancing and failover of middle-tier servers. </a:t>
            </a:r>
            <a:endParaRPr lang="en-US" sz="3600" dirty="0" smtClean="0"/>
          </a:p>
          <a:p>
            <a:pPr marL="0" indent="0" eaLnBrk="1" fontAlgn="t" hangingPunct="1">
              <a:buNone/>
            </a:pPr>
            <a:r>
              <a:rPr lang="en-US" sz="3600" dirty="0" smtClean="0"/>
              <a:t>We </a:t>
            </a:r>
            <a:r>
              <a:rPr lang="en-US" sz="3600" dirty="0"/>
              <a:t>call this service, the </a:t>
            </a:r>
            <a:r>
              <a:rPr lang="en-US" sz="3600" b="1" dirty="0"/>
              <a:t>Eureka Server</a:t>
            </a:r>
            <a:r>
              <a:rPr lang="en-US" sz="3600" dirty="0"/>
              <a:t>. </a:t>
            </a:r>
            <a:endParaRPr lang="en-US" sz="3600" dirty="0" smtClean="0"/>
          </a:p>
          <a:p>
            <a:pPr marL="0" indent="0" eaLnBrk="1" fontAlgn="t" hangingPunct="1">
              <a:buNone/>
            </a:pPr>
            <a:r>
              <a:rPr lang="en-US" sz="3600" dirty="0" smtClean="0"/>
              <a:t>Eureka </a:t>
            </a:r>
            <a:r>
              <a:rPr lang="en-US" sz="3600" dirty="0"/>
              <a:t>also comes with a Java-based client component</a:t>
            </a:r>
            <a:r>
              <a:rPr lang="en-US" sz="3600" dirty="0" smtClean="0"/>
              <a:t>, </a:t>
            </a:r>
            <a:r>
              <a:rPr lang="en-US" sz="3600" dirty="0" err="1" smtClean="0"/>
              <a:t>the</a:t>
            </a:r>
            <a:r>
              <a:rPr lang="en-US" sz="3600" b="1" dirty="0" err="1" smtClean="0"/>
              <a:t>Eureka</a:t>
            </a:r>
            <a:r>
              <a:rPr lang="en-US" sz="3600" b="1" dirty="0" smtClean="0"/>
              <a:t> </a:t>
            </a:r>
            <a:r>
              <a:rPr lang="en-US" sz="3600" b="1" dirty="0"/>
              <a:t>Client</a:t>
            </a:r>
            <a:r>
              <a:rPr lang="en-US" sz="3600" dirty="0"/>
              <a:t>, which makes interactions with the service much easier. The client also has a built-in load balancer that does basic round-robin load balancing. </a:t>
            </a:r>
            <a:endParaRPr lang="en-US" sz="3600" dirty="0" smtClean="0"/>
          </a:p>
          <a:p>
            <a:pPr marL="0" indent="0" eaLnBrk="1" fontAlgn="t" hangingPunct="1">
              <a:buNone/>
            </a:pPr>
            <a:r>
              <a:rPr lang="en-US" sz="3600" dirty="0" smtClean="0"/>
              <a:t>At </a:t>
            </a:r>
            <a:r>
              <a:rPr lang="en-US" sz="3600" dirty="0"/>
              <a:t>Netflix, a much more sophisticated load balancer wraps Eureka to provide weighted load balancing based on several factors like traffic, resource usage, error conditions </a:t>
            </a:r>
            <a:r>
              <a:rPr lang="en-US" sz="3600" dirty="0" err="1"/>
              <a:t>etc</a:t>
            </a:r>
            <a:r>
              <a:rPr lang="en-US" sz="3600" dirty="0"/>
              <a:t> to provide superior resiliency</a:t>
            </a:r>
            <a:r>
              <a:rPr lang="en-US" sz="3600" dirty="0" smtClean="0"/>
              <a:t>.</a:t>
            </a:r>
          </a:p>
          <a:p>
            <a:r>
              <a:rPr lang="en-US" sz="3600" strike="sngStrike" dirty="0"/>
              <a:t>The architecture above depicts how Eureka is deployed at Netflix and this is how you would typically run it. There is </a:t>
            </a:r>
            <a:r>
              <a:rPr lang="en-US" sz="3600" b="1" strike="sngStrike" dirty="0"/>
              <a:t>one</a:t>
            </a:r>
            <a:r>
              <a:rPr lang="en-US" sz="3600" strike="sngStrike" dirty="0"/>
              <a:t> eureka cluster per </a:t>
            </a:r>
            <a:r>
              <a:rPr lang="en-US" sz="3600" b="1" strike="sngStrike" dirty="0"/>
              <a:t>region</a:t>
            </a:r>
            <a:r>
              <a:rPr lang="en-US" sz="3600" strike="sngStrike" dirty="0"/>
              <a:t> which knows only about instances in its region. There is at the least </a:t>
            </a:r>
            <a:r>
              <a:rPr lang="en-US" sz="3600" b="1" strike="sngStrike" dirty="0"/>
              <a:t>one</a:t>
            </a:r>
            <a:r>
              <a:rPr lang="en-US" sz="3600" strike="sngStrike" dirty="0"/>
              <a:t> eureka server per </a:t>
            </a:r>
            <a:r>
              <a:rPr lang="en-US" sz="3600" b="1" strike="sngStrike" dirty="0"/>
              <a:t>zone</a:t>
            </a:r>
            <a:r>
              <a:rPr lang="en-US" sz="3600" strike="sngStrike" dirty="0"/>
              <a:t> to handle zone failures.</a:t>
            </a:r>
          </a:p>
          <a:p>
            <a:r>
              <a:rPr lang="en-US" sz="3600" dirty="0"/>
              <a:t>Services </a:t>
            </a:r>
            <a:r>
              <a:rPr lang="en-US" sz="3600" b="1" dirty="0"/>
              <a:t>register</a:t>
            </a:r>
            <a:r>
              <a:rPr lang="en-US" sz="3600" dirty="0"/>
              <a:t> with Eureka and then send </a:t>
            </a:r>
            <a:r>
              <a:rPr lang="en-US" sz="3600" b="1" dirty="0"/>
              <a:t>heartbeats</a:t>
            </a:r>
            <a:r>
              <a:rPr lang="en-US" sz="3600" dirty="0"/>
              <a:t> to renew their leases every 30 seconds. If the client cannot renew the lease for a few times, it is taken out of the server registry in about 90 seconds. </a:t>
            </a:r>
            <a:endParaRPr lang="en-US" sz="3600" dirty="0" smtClean="0"/>
          </a:p>
          <a:p>
            <a:r>
              <a:rPr lang="en-US" sz="3600" dirty="0" smtClean="0"/>
              <a:t>The </a:t>
            </a:r>
            <a:r>
              <a:rPr lang="en-US" sz="3600" dirty="0"/>
              <a:t>registration information and the renewals are replicated to all the eureka nodes in the cluster. </a:t>
            </a:r>
            <a:endParaRPr lang="en-US" sz="3600" dirty="0" smtClean="0"/>
          </a:p>
          <a:p>
            <a:r>
              <a:rPr lang="en-US" sz="3600" dirty="0" smtClean="0"/>
              <a:t>The </a:t>
            </a:r>
            <a:r>
              <a:rPr lang="en-US" sz="3600" dirty="0"/>
              <a:t>clients </a:t>
            </a:r>
            <a:r>
              <a:rPr lang="en-US" sz="3600" dirty="0" smtClean="0"/>
              <a:t>(from </a:t>
            </a:r>
            <a:r>
              <a:rPr lang="en-US" sz="3600" dirty="0"/>
              <a:t>any </a:t>
            </a:r>
            <a:r>
              <a:rPr lang="en-US" sz="3600" dirty="0" smtClean="0"/>
              <a:t>zone) </a:t>
            </a:r>
            <a:r>
              <a:rPr lang="en-US" sz="3600" dirty="0"/>
              <a:t>can look up the </a:t>
            </a:r>
            <a:r>
              <a:rPr lang="en-US" sz="3600" b="1" dirty="0"/>
              <a:t>registry</a:t>
            </a:r>
            <a:r>
              <a:rPr lang="en-US" sz="3600" dirty="0"/>
              <a:t> information (happens every 30 seconds) to locate their services (which could be in any zone) and make remote calls</a:t>
            </a:r>
            <a:r>
              <a:rPr lang="en-US" sz="3600" dirty="0" smtClean="0"/>
              <a:t>.</a:t>
            </a:r>
            <a:endParaRPr lang="it-IT" dirty="0"/>
          </a:p>
          <a:p>
            <a:pPr lvl="1"/>
            <a:endParaRPr lang="it-IT" dirty="0" smtClean="0"/>
          </a:p>
          <a:p>
            <a:endParaRPr lang="it-IT" dirty="0" smtClean="0"/>
          </a:p>
          <a:p>
            <a:endParaRPr lang="it-IT" dirty="0"/>
          </a:p>
        </p:txBody>
      </p:sp>
    </p:spTree>
    <p:extLst>
      <p:ext uri="{BB962C8B-B14F-4D97-AF65-F5344CB8AC3E}">
        <p14:creationId xmlns:p14="http://schemas.microsoft.com/office/powerpoint/2010/main" val="3129621862"/>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r>
              <a:rPr lang="it-IT" dirty="0" smtClean="0"/>
              <a:t>NETFLIX RIBBON</a:t>
            </a:r>
          </a:p>
          <a:p>
            <a:pPr marL="0" indent="0">
              <a:buNone/>
            </a:pPr>
            <a:r>
              <a:rPr lang="en-US" dirty="0" smtClean="0"/>
              <a:t>Ribbon </a:t>
            </a:r>
            <a:r>
              <a:rPr lang="en-US" dirty="0"/>
              <a:t>provides software load balancers to communicate with cluster of servers. The load balancers provide the following basic functionalities:</a:t>
            </a:r>
          </a:p>
          <a:p>
            <a:pPr lvl="1"/>
            <a:r>
              <a:rPr lang="en-US" strike="sngStrike" dirty="0"/>
              <a:t>Supply the public DNS name or IP of individual servers to communication client</a:t>
            </a:r>
          </a:p>
          <a:p>
            <a:pPr lvl="1"/>
            <a:r>
              <a:rPr lang="en-US" dirty="0"/>
              <a:t>Rotate among a list of servers according to certain logic</a:t>
            </a:r>
          </a:p>
          <a:p>
            <a:pPr marL="419100" lvl="1" indent="0">
              <a:buNone/>
            </a:pPr>
            <a:r>
              <a:rPr lang="en-US" dirty="0"/>
              <a:t>Certain load balancers can also provide advanced features like</a:t>
            </a:r>
          </a:p>
          <a:p>
            <a:pPr lvl="1"/>
            <a:r>
              <a:rPr lang="en-US" dirty="0"/>
              <a:t>Establishing affinity between clients and servers by dividing them into zones (like racks in a data center) and favor servers in the same zone to reduce latency</a:t>
            </a:r>
          </a:p>
          <a:p>
            <a:pPr lvl="1"/>
            <a:r>
              <a:rPr lang="en-US" dirty="0"/>
              <a:t>Keeping statistics of servers and avoid servers with high latency or frequent failures</a:t>
            </a:r>
          </a:p>
          <a:p>
            <a:pPr lvl="1"/>
            <a:r>
              <a:rPr lang="en-US" dirty="0"/>
              <a:t>Keeping statistics of zones and avoid zones that might be in outage</a:t>
            </a:r>
          </a:p>
          <a:p>
            <a:pPr lvl="1"/>
            <a:r>
              <a:rPr lang="en-US" dirty="0"/>
              <a:t>Utilizing the advanced features requires using one of the client provided in Ribbon as it has integration with load balancer and provides input to the load balancer statistics</a:t>
            </a:r>
          </a:p>
          <a:p>
            <a:pPr lvl="1" eaLnBrk="1" fontAlgn="t" hangingPunct="1"/>
            <a:endParaRPr lang="it-IT" dirty="0" smtClean="0"/>
          </a:p>
          <a:p>
            <a:endParaRPr lang="it-IT" dirty="0" smtClean="0"/>
          </a:p>
          <a:p>
            <a:endParaRPr lang="it-IT" dirty="0"/>
          </a:p>
        </p:txBody>
      </p:sp>
    </p:spTree>
    <p:extLst>
      <p:ext uri="{BB962C8B-B14F-4D97-AF65-F5344CB8AC3E}">
        <p14:creationId xmlns:p14="http://schemas.microsoft.com/office/powerpoint/2010/main" val="2719610049"/>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35832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385222"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smtClean="0"/>
              <a:t>(</a:t>
            </a:r>
            <a:r>
              <a:rPr lang="it-IT" dirty="0" err="1" smtClean="0"/>
              <a:t>Requirements</a:t>
            </a:r>
            <a:r>
              <a:rPr lang="it-IT" dirty="0" smtClean="0"/>
              <a:t> </a:t>
            </a:r>
            <a:r>
              <a:rPr lang="it-IT" dirty="0" err="1" smtClean="0"/>
              <a:t>fullfilment</a:t>
            </a:r>
            <a:r>
              <a:rPr lang="it-IT" dirty="0" smtClean="0"/>
              <a:t>:)</a:t>
            </a:r>
            <a:r>
              <a:rPr lang="it-IT" dirty="0" err="1" smtClean="0"/>
              <a:t>Lifecycle</a:t>
            </a:r>
            <a:r>
              <a:rPr lang="it-IT" dirty="0" smtClean="0"/>
              <a:t> </a:t>
            </a:r>
            <a:r>
              <a:rPr lang="it-IT" dirty="0" err="1" smtClean="0"/>
              <a:t>process</a:t>
            </a:r>
            <a:endParaRPr lang="it-IT" dirty="0" smtClean="0"/>
          </a:p>
        </p:txBody>
      </p:sp>
      <p:sp>
        <p:nvSpPr>
          <p:cNvPr id="20" name="Freccia in giù 19"/>
          <p:cNvSpPr/>
          <p:nvPr/>
        </p:nvSpPr>
        <p:spPr bwMode="auto">
          <a:xfrm>
            <a:off x="4489883" y="1942947"/>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5" name="Freccia in giù 64"/>
          <p:cNvSpPr/>
          <p:nvPr/>
        </p:nvSpPr>
        <p:spPr bwMode="auto">
          <a:xfrm>
            <a:off x="6591958" y="194294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6" name="Freccia in giù 65"/>
          <p:cNvSpPr/>
          <p:nvPr/>
        </p:nvSpPr>
        <p:spPr bwMode="auto">
          <a:xfrm>
            <a:off x="8809025" y="190628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7" name="Freccia in giù 66"/>
          <p:cNvSpPr/>
          <p:nvPr/>
        </p:nvSpPr>
        <p:spPr bwMode="auto">
          <a:xfrm>
            <a:off x="11492940" y="192730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8" name="Freccia in giù 67"/>
          <p:cNvSpPr/>
          <p:nvPr/>
        </p:nvSpPr>
        <p:spPr bwMode="auto">
          <a:xfrm>
            <a:off x="16245246" y="1953911"/>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3" name="Freccia a destra con strisce 5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6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67"/>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68"/>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20" grpId="0" animBg="1"/>
      <p:bldP spid="65" grpId="0" animBg="1"/>
      <p:bldP spid="66" grpId="0" animBg="1"/>
      <p:bldP spid="67" grpId="0" animBg="1"/>
      <p:bldP spid="68" grpId="0" animBg="1"/>
      <p:bldP spid="69" grpId="0" animBg="1"/>
      <p:bldP spid="70" grpId="0" animBg="1"/>
      <p:bldP spid="71" grpId="0" animBg="1"/>
      <p:bldP spid="5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22385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223858"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a:t>
            </a:r>
            <a:r>
              <a:rPr lang="it-IT" dirty="0" err="1"/>
              <a:t>L</a:t>
            </a:r>
            <a:r>
              <a:rPr lang="it-IT" dirty="0" err="1" smtClean="0"/>
              <a:t>ifecycle</a:t>
            </a:r>
            <a:r>
              <a:rPr lang="it-IT" dirty="0" smtClean="0"/>
              <a:t> </a:t>
            </a:r>
            <a:r>
              <a:rPr lang="it-IT" dirty="0" err="1" smtClean="0"/>
              <a:t>process</a:t>
            </a:r>
            <a:endParaRPr lang="it-IT" dirty="0" smtClean="0"/>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2" name="Freccia in giù 51"/>
          <p:cNvSpPr/>
          <p:nvPr/>
        </p:nvSpPr>
        <p:spPr bwMode="auto">
          <a:xfrm rot="16200000">
            <a:off x="10773851" y="-7050741"/>
            <a:ext cx="1477481" cy="1869445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 name="Decisione 2"/>
          <p:cNvSpPr/>
          <p:nvPr/>
        </p:nvSpPr>
        <p:spPr bwMode="auto">
          <a:xfrm>
            <a:off x="4847184" y="178200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5" name="Decisione 54"/>
          <p:cNvSpPr/>
          <p:nvPr/>
        </p:nvSpPr>
        <p:spPr bwMode="auto">
          <a:xfrm>
            <a:off x="6920896" y="183928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6" name="Decisione 55"/>
          <p:cNvSpPr/>
          <p:nvPr/>
        </p:nvSpPr>
        <p:spPr bwMode="auto">
          <a:xfrm>
            <a:off x="9351642" y="183928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Decisione 56"/>
          <p:cNvSpPr/>
          <p:nvPr/>
        </p:nvSpPr>
        <p:spPr bwMode="auto">
          <a:xfrm>
            <a:off x="11826542" y="1818638"/>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8" name="Decisione 57"/>
          <p:cNvSpPr/>
          <p:nvPr/>
        </p:nvSpPr>
        <p:spPr bwMode="auto">
          <a:xfrm>
            <a:off x="16644921" y="183928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9" name="Freccia a destra con strisce 5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2994225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5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55"/>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5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5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8"/>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69" grpId="0" animBg="1"/>
      <p:bldP spid="70" grpId="0" animBg="1"/>
      <p:bldP spid="71" grpId="0" animBg="1"/>
      <p:bldP spid="52" grpId="0" animBg="1"/>
      <p:bldP spid="3" grpId="0" animBg="1"/>
      <p:bldP spid="55" grpId="0" animBg="1"/>
      <p:bldP spid="56" grpId="0" animBg="1"/>
      <p:bldP spid="57" grpId="0" animBg="1"/>
      <p:bldP spid="58" grpId="0" animBg="1"/>
      <p:bldP spid="5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Lifecycle</a:t>
            </a:r>
            <a:r>
              <a:rPr lang="it-IT" dirty="0" smtClean="0"/>
              <a:t> </a:t>
            </a:r>
            <a:r>
              <a:rPr lang="it-IT" dirty="0" err="1" smtClean="0"/>
              <a:t>process</a:t>
            </a:r>
            <a:endParaRPr lang="it-IT" dirty="0"/>
          </a:p>
        </p:txBody>
      </p:sp>
      <p:sp>
        <p:nvSpPr>
          <p:cNvPr id="3" name="Segnaposto contenuto 2"/>
          <p:cNvSpPr>
            <a:spLocks noGrp="1"/>
          </p:cNvSpPr>
          <p:nvPr>
            <p:ph idx="1"/>
          </p:nvPr>
        </p:nvSpPr>
        <p:spPr/>
        <p:txBody>
          <a:bodyPr/>
          <a:lstStyle/>
          <a:p>
            <a:r>
              <a:rPr lang="it-IT" dirty="0" smtClean="0"/>
              <a:t>DEVELOPMENT </a:t>
            </a:r>
          </a:p>
          <a:p>
            <a:r>
              <a:rPr lang="it-IT" dirty="0" smtClean="0"/>
              <a:t>UNIT TEST</a:t>
            </a:r>
          </a:p>
          <a:p>
            <a:r>
              <a:rPr lang="it-IT" dirty="0" smtClean="0"/>
              <a:t>INTEGRATION TEST</a:t>
            </a:r>
          </a:p>
          <a:p>
            <a:r>
              <a:rPr lang="it-IT" dirty="0" smtClean="0"/>
              <a:t>QUALITY ASSURANCE</a:t>
            </a:r>
          </a:p>
          <a:p>
            <a:r>
              <a:rPr lang="it-IT" dirty="0" smtClean="0"/>
              <a:t>PRODUCTION</a:t>
            </a:r>
          </a:p>
          <a:p>
            <a:endParaRPr lang="it-IT" dirty="0"/>
          </a:p>
        </p:txBody>
      </p:sp>
      <p:grpSp>
        <p:nvGrpSpPr>
          <p:cNvPr id="4" name="Gruppo 3"/>
          <p:cNvGrpSpPr/>
          <p:nvPr/>
        </p:nvGrpSpPr>
        <p:grpSpPr>
          <a:xfrm>
            <a:off x="5783288" y="3480681"/>
            <a:ext cx="11307650" cy="5919102"/>
            <a:chOff x="5783288" y="3480681"/>
            <a:chExt cx="11307650" cy="5919102"/>
          </a:xfrm>
        </p:grpSpPr>
        <p:grpSp>
          <p:nvGrpSpPr>
            <p:cNvPr id="8" name="Gruppo 7"/>
            <p:cNvGrpSpPr/>
            <p:nvPr/>
          </p:nvGrpSpPr>
          <p:grpSpPr>
            <a:xfrm>
              <a:off x="5783288" y="4950322"/>
              <a:ext cx="11307650" cy="4449461"/>
              <a:chOff x="1942087" y="7568268"/>
              <a:chExt cx="11307650" cy="4449461"/>
            </a:xfrm>
          </p:grpSpPr>
          <p:cxnSp>
            <p:nvCxnSpPr>
              <p:cNvPr id="9" name="Connettore 2 8"/>
              <p:cNvCxnSpPr>
                <a:stCxn id="11" idx="2"/>
                <a:endCxn id="12"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Connettore 2 9"/>
              <p:cNvCxnSpPr>
                <a:stCxn id="11" idx="0"/>
                <a:endCxn id="13"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Rettangolo arrotondato 10"/>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2" name="Cilindro 11"/>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Ovale 12"/>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 name="Rettangolo arrotondato 13"/>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
          <p:nvSpPr>
            <p:cNvPr id="15" name="Fumetto 2 14"/>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651925056"/>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Lifecycle</a:t>
            </a:r>
            <a:r>
              <a:rPr lang="it-IT" dirty="0" smtClean="0"/>
              <a:t> </a:t>
            </a:r>
            <a:r>
              <a:rPr lang="it-IT" dirty="0" err="1" smtClean="0"/>
              <a:t>process</a:t>
            </a:r>
            <a:endParaRPr lang="it-IT" dirty="0"/>
          </a:p>
        </p:txBody>
      </p:sp>
      <p:sp>
        <p:nvSpPr>
          <p:cNvPr id="3" name="Segnaposto contenuto 2"/>
          <p:cNvSpPr>
            <a:spLocks noGrp="1"/>
          </p:cNvSpPr>
          <p:nvPr>
            <p:ph idx="1"/>
          </p:nvPr>
        </p:nvSpPr>
        <p:spPr/>
        <p:txBody>
          <a:bodyPr/>
          <a:lstStyle/>
          <a:p>
            <a:r>
              <a:rPr lang="it-IT" dirty="0" smtClean="0"/>
              <a:t>DEVELOPMENT </a:t>
            </a:r>
          </a:p>
          <a:p>
            <a:r>
              <a:rPr lang="it-IT" dirty="0" smtClean="0"/>
              <a:t>UNIT TEST</a:t>
            </a:r>
          </a:p>
          <a:p>
            <a:r>
              <a:rPr lang="it-IT" dirty="0" smtClean="0"/>
              <a:t>INTEGRATION TEST</a:t>
            </a:r>
          </a:p>
          <a:p>
            <a:r>
              <a:rPr lang="it-IT" dirty="0" smtClean="0"/>
              <a:t>QUALITY ASSURANCE</a:t>
            </a:r>
          </a:p>
          <a:p>
            <a:r>
              <a:rPr lang="it-IT" dirty="0" smtClean="0"/>
              <a:t>PRODUCTION</a:t>
            </a:r>
          </a:p>
          <a:p>
            <a:endParaRPr lang="it-IT"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9392" y="3257600"/>
            <a:ext cx="14375754" cy="7311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4246773"/>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617539" y="1676400"/>
            <a:ext cx="14310766" cy="10668000"/>
          </a:xfrm>
        </p:spPr>
        <p:txBody>
          <a:bodyPr/>
          <a:lstStyle/>
          <a:p>
            <a:r>
              <a:rPr lang="it-IT" dirty="0" smtClean="0"/>
              <a:t>Spring </a:t>
            </a:r>
            <a:r>
              <a:rPr lang="it-IT" dirty="0" err="1" smtClean="0"/>
              <a:t>boot</a:t>
            </a:r>
            <a:r>
              <a:rPr lang="it-IT" dirty="0" smtClean="0"/>
              <a:t> and </a:t>
            </a:r>
            <a:r>
              <a:rPr lang="it-IT" dirty="0" err="1" smtClean="0"/>
              <a:t>services</a:t>
            </a:r>
            <a:r>
              <a:rPr lang="it-IT" dirty="0" smtClean="0"/>
              <a:t> </a:t>
            </a:r>
            <a:r>
              <a:rPr lang="it-IT" dirty="0" err="1" smtClean="0"/>
              <a:t>binding</a:t>
            </a:r>
            <a:endParaRPr lang="it-IT" dirty="0" smtClean="0"/>
          </a:p>
          <a:p>
            <a:pPr lvl="1"/>
            <a:r>
              <a:rPr lang="it-IT" dirty="0" err="1" smtClean="0"/>
              <a:t>Automatic</a:t>
            </a:r>
            <a:r>
              <a:rPr lang="it-IT" dirty="0" smtClean="0"/>
              <a:t> </a:t>
            </a:r>
            <a:r>
              <a:rPr lang="it-IT" dirty="0" err="1" smtClean="0"/>
              <a:t>behaviuor</a:t>
            </a:r>
            <a:r>
              <a:rPr lang="it-IT" dirty="0" smtClean="0"/>
              <a:t> in </a:t>
            </a:r>
            <a:r>
              <a:rPr lang="it-IT" dirty="0" err="1" smtClean="0"/>
              <a:t>cloud</a:t>
            </a:r>
            <a:r>
              <a:rPr lang="it-IT" dirty="0" smtClean="0"/>
              <a:t> </a:t>
            </a:r>
            <a:r>
              <a:rPr lang="it-IT" dirty="0" err="1" smtClean="0"/>
              <a:t>foundry</a:t>
            </a:r>
            <a:endParaRPr lang="it-IT" dirty="0" smtClean="0"/>
          </a:p>
          <a:p>
            <a:pPr lvl="1"/>
            <a:r>
              <a:rPr lang="it-IT" dirty="0" smtClean="0"/>
              <a:t>The goal </a:t>
            </a:r>
            <a:r>
              <a:rPr lang="it-IT" dirty="0" err="1" smtClean="0"/>
              <a:t>should</a:t>
            </a:r>
            <a:r>
              <a:rPr lang="it-IT" dirty="0" smtClean="0"/>
              <a:t> be a </a:t>
            </a:r>
            <a:r>
              <a:rPr lang="it-IT" dirty="0" err="1" smtClean="0"/>
              <a:t>smooh</a:t>
            </a:r>
            <a:r>
              <a:rPr lang="it-IT" dirty="0" smtClean="0"/>
              <a:t> </a:t>
            </a:r>
            <a:r>
              <a:rPr lang="it-IT" dirty="0" err="1" smtClean="0"/>
              <a:t>transition</a:t>
            </a:r>
            <a:r>
              <a:rPr lang="it-IT" dirty="0" smtClean="0"/>
              <a:t> from </a:t>
            </a:r>
            <a:r>
              <a:rPr lang="it-IT" dirty="0" err="1" smtClean="0"/>
              <a:t>local</a:t>
            </a:r>
            <a:r>
              <a:rPr lang="it-IT" dirty="0" smtClean="0"/>
              <a:t> </a:t>
            </a:r>
            <a:r>
              <a:rPr lang="it-IT" dirty="0" err="1" smtClean="0"/>
              <a:t>execution</a:t>
            </a:r>
            <a:r>
              <a:rPr lang="it-IT" dirty="0" smtClean="0"/>
              <a:t> </a:t>
            </a:r>
            <a:r>
              <a:rPr lang="it-IT" dirty="0" err="1" smtClean="0"/>
              <a:t>form</a:t>
            </a:r>
            <a:r>
              <a:rPr lang="it-IT" dirty="0" smtClean="0"/>
              <a:t> </a:t>
            </a:r>
            <a:r>
              <a:rPr lang="it-IT" dirty="0" err="1" smtClean="0"/>
              <a:t>developer</a:t>
            </a:r>
            <a:r>
              <a:rPr lang="it-IT" dirty="0" smtClean="0"/>
              <a:t> desktop to production in </a:t>
            </a:r>
            <a:r>
              <a:rPr lang="it-IT" dirty="0" err="1" smtClean="0"/>
              <a:t>Cloud</a:t>
            </a:r>
            <a:r>
              <a:rPr lang="it-IT" dirty="0" smtClean="0"/>
              <a:t> </a:t>
            </a:r>
            <a:r>
              <a:rPr lang="it-IT" dirty="0" err="1" smtClean="0"/>
              <a:t>Foundry</a:t>
            </a:r>
            <a:endParaRPr lang="it-IT" dirty="0" smtClean="0"/>
          </a:p>
          <a:p>
            <a:pPr lvl="1"/>
            <a:r>
              <a:rPr lang="it-IT" dirty="0" err="1" smtClean="0"/>
              <a:t>Binding</a:t>
            </a:r>
            <a:r>
              <a:rPr lang="it-IT" dirty="0" smtClean="0"/>
              <a:t> </a:t>
            </a:r>
            <a:r>
              <a:rPr lang="it-IT" dirty="0" err="1" smtClean="0"/>
              <a:t>realized</a:t>
            </a:r>
            <a:r>
              <a:rPr lang="it-IT" dirty="0" smtClean="0"/>
              <a:t> with </a:t>
            </a:r>
            <a:r>
              <a:rPr lang="it-IT" dirty="0" err="1" smtClean="0"/>
              <a:t>declarative</a:t>
            </a:r>
            <a:r>
              <a:rPr lang="it-IT" dirty="0" smtClean="0"/>
              <a:t> </a:t>
            </a:r>
            <a:r>
              <a:rPr lang="it-IT" dirty="0" err="1" smtClean="0"/>
              <a:t>approach</a:t>
            </a:r>
            <a:endParaRPr lang="it-IT" dirty="0" smtClean="0"/>
          </a:p>
          <a:p>
            <a:pPr lvl="2"/>
            <a:r>
              <a:rPr lang="it-IT" dirty="0" err="1" smtClean="0"/>
              <a:t>Application.properties</a:t>
            </a:r>
            <a:endParaRPr lang="it-IT" dirty="0" smtClean="0"/>
          </a:p>
          <a:p>
            <a:pPr lvl="2"/>
            <a:r>
              <a:rPr lang="it-IT" dirty="0" err="1" smtClean="0"/>
              <a:t>Yaml</a:t>
            </a:r>
            <a:r>
              <a:rPr lang="it-IT" dirty="0" smtClean="0"/>
              <a:t> file</a:t>
            </a:r>
          </a:p>
          <a:p>
            <a:pPr lvl="2"/>
            <a:r>
              <a:rPr lang="it-IT" dirty="0" smtClean="0"/>
              <a:t>[show the </a:t>
            </a:r>
            <a:r>
              <a:rPr lang="it-IT" dirty="0" err="1" smtClean="0"/>
              <a:t>differences</a:t>
            </a:r>
            <a:r>
              <a:rPr lang="it-IT" dirty="0" smtClean="0"/>
              <a:t>]</a:t>
            </a:r>
          </a:p>
          <a:p>
            <a:pPr lvl="2"/>
            <a:r>
              <a:rPr lang="en-US" b="1" dirty="0"/>
              <a:t>Dual Running: Local with </a:t>
            </a:r>
            <a:r>
              <a:rPr lang="en-US" b="1" dirty="0" smtClean="0"/>
              <a:t>H2/</a:t>
            </a:r>
            <a:r>
              <a:rPr lang="en-US" b="1" dirty="0" err="1" smtClean="0"/>
              <a:t>mysql</a:t>
            </a:r>
            <a:r>
              <a:rPr lang="en-US" b="1" dirty="0" smtClean="0"/>
              <a:t> </a:t>
            </a:r>
          </a:p>
          <a:p>
            <a:pPr lvl="2"/>
            <a:r>
              <a:rPr lang="en-US" b="1" smtClean="0"/>
              <a:t>And the in </a:t>
            </a:r>
            <a:r>
              <a:rPr lang="en-US" b="1" dirty="0"/>
              <a:t>the Cloud with MySQL</a:t>
            </a:r>
          </a:p>
          <a:p>
            <a:pPr lvl="2"/>
            <a:endParaRPr lang="it-IT" dirty="0" smtClean="0"/>
          </a:p>
          <a:p>
            <a:r>
              <a:rPr lang="it-IT" dirty="0" err="1" smtClean="0"/>
              <a:t>Configuration</a:t>
            </a:r>
            <a:endParaRPr lang="it-IT" dirty="0" smtClean="0"/>
          </a:p>
          <a:p>
            <a:pPr lvl="1"/>
            <a:r>
              <a:rPr lang="it-IT" dirty="0" err="1" smtClean="0"/>
              <a:t>Different</a:t>
            </a:r>
            <a:r>
              <a:rPr lang="it-IT" dirty="0" smtClean="0"/>
              <a:t> file</a:t>
            </a:r>
          </a:p>
          <a:p>
            <a:pPr lvl="1"/>
            <a:endParaRPr lang="it-IT" dirty="0" smtClean="0"/>
          </a:p>
          <a:p>
            <a:r>
              <a:rPr lang="it-IT" dirty="0" smtClean="0"/>
              <a:t>H2 in </a:t>
            </a:r>
            <a:r>
              <a:rPr lang="it-IT" dirty="0" err="1" smtClean="0"/>
              <a:t>memory</a:t>
            </a:r>
            <a:r>
              <a:rPr lang="it-IT" dirty="0" smtClean="0"/>
              <a:t> database</a:t>
            </a:r>
          </a:p>
          <a:p>
            <a:endParaRPr lang="it-IT" dirty="0" smtClean="0"/>
          </a:p>
          <a:p>
            <a:r>
              <a:rPr lang="it-IT" dirty="0">
                <a:hlinkClick r:id="rId2"/>
              </a:rPr>
              <a:t>https://spring.io/guides/gs/accessing-data-rest</a:t>
            </a:r>
            <a:r>
              <a:rPr lang="it-IT" dirty="0" smtClean="0">
                <a:hlinkClick r:id="rId2"/>
              </a:rPr>
              <a:t>/</a:t>
            </a:r>
            <a:endParaRPr lang="it-IT" dirty="0" smtClean="0"/>
          </a:p>
          <a:p>
            <a:r>
              <a:rPr lang="it-IT" dirty="0">
                <a:hlinkClick r:id="rId3"/>
              </a:rPr>
              <a:t>https://spring.io/guides/gs/accessing-data-jpa</a:t>
            </a:r>
            <a:r>
              <a:rPr lang="it-IT" dirty="0" smtClean="0">
                <a:hlinkClick r:id="rId3"/>
              </a:rPr>
              <a:t>/</a:t>
            </a:r>
            <a:endParaRPr lang="it-IT" dirty="0" smtClean="0"/>
          </a:p>
          <a:p>
            <a:r>
              <a:rPr lang="it-IT" dirty="0">
                <a:hlinkClick r:id="rId4"/>
              </a:rPr>
              <a:t>http://blog.netgloo.com/2014/10/27/using-mysql-in-spring-boot-via-spring-data-jpa-and-hibernate</a:t>
            </a:r>
            <a:r>
              <a:rPr lang="it-IT" dirty="0" smtClean="0">
                <a:hlinkClick r:id="rId4"/>
              </a:rPr>
              <a:t>/</a:t>
            </a:r>
            <a:endParaRPr lang="it-IT" dirty="0" smtClean="0"/>
          </a:p>
          <a:p>
            <a:endParaRPr lang="it-IT" dirty="0"/>
          </a:p>
          <a:p>
            <a:r>
              <a:rPr lang="it-IT" dirty="0" smtClean="0"/>
              <a:t>Demo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3419978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617539" y="1676400"/>
            <a:ext cx="14310766" cy="1206469"/>
          </a:xfrm>
        </p:spPr>
        <p:txBody>
          <a:bodyPr/>
          <a:lstStyle/>
          <a:p>
            <a:r>
              <a:rPr lang="it-IT" dirty="0" smtClean="0"/>
              <a:t> </a:t>
            </a:r>
          </a:p>
          <a:p>
            <a:endParaRPr lang="it-IT" dirty="0"/>
          </a:p>
        </p:txBody>
      </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720" y="2450821"/>
            <a:ext cx="11131590"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20" y="3502199"/>
            <a:ext cx="15638042" cy="95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144" y="4799590"/>
            <a:ext cx="15875718" cy="965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450" y="5791219"/>
            <a:ext cx="14184466" cy="862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148" y="6866795"/>
            <a:ext cx="14900318" cy="918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8705" y="7904956"/>
            <a:ext cx="14484978"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7367972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806130" y="6137920"/>
            <a:ext cx="11233248" cy="2246769"/>
          </a:xfrm>
          <a:prstGeom prst="rect">
            <a:avLst/>
          </a:prstGeom>
          <a:noFill/>
        </p:spPr>
        <p:txBody>
          <a:bodyPr wrap="square" rtlCol="0">
            <a:spAutoFit/>
          </a:bodyPr>
          <a:lstStyle/>
          <a:p>
            <a:r>
              <a:rPr lang="it-IT" sz="2800" dirty="0"/>
              <a:t>@</a:t>
            </a:r>
            <a:r>
              <a:rPr lang="it-IT" sz="2800" dirty="0" err="1"/>
              <a:t>SpringBootApplication</a:t>
            </a:r>
            <a:endParaRPr lang="it-IT" sz="2800" dirty="0"/>
          </a:p>
          <a:p>
            <a:r>
              <a:rPr lang="it-IT" sz="2800" b="1" dirty="0"/>
              <a:t>public </a:t>
            </a:r>
            <a:r>
              <a:rPr lang="it-IT" sz="2800" b="1" dirty="0" err="1"/>
              <a:t>class</a:t>
            </a:r>
            <a:r>
              <a:rPr lang="it-IT" sz="2800" b="1" dirty="0"/>
              <a:t> Application {</a:t>
            </a:r>
          </a:p>
          <a:p>
            <a:r>
              <a:rPr lang="en-US" sz="2800" dirty="0"/>
              <a:t>    </a:t>
            </a:r>
            <a:r>
              <a:rPr lang="en-US" sz="2800" b="1" dirty="0"/>
              <a:t>public static void main(String[] </a:t>
            </a:r>
            <a:r>
              <a:rPr lang="en-US" sz="2800" b="1" dirty="0" err="1"/>
              <a:t>args</a:t>
            </a:r>
            <a:r>
              <a:rPr lang="en-US" sz="2800" b="1" dirty="0"/>
              <a:t>) {</a:t>
            </a:r>
          </a:p>
          <a:p>
            <a:r>
              <a:rPr lang="it-IT" sz="2800" dirty="0"/>
              <a:t>        </a:t>
            </a:r>
            <a:r>
              <a:rPr lang="it-IT" sz="2800" dirty="0" err="1"/>
              <a:t>SpringApplication.</a:t>
            </a:r>
            <a:r>
              <a:rPr lang="it-IT" sz="2800" i="1" dirty="0" err="1"/>
              <a:t>run</a:t>
            </a:r>
            <a:r>
              <a:rPr lang="it-IT" sz="2800" i="1" dirty="0"/>
              <a:t>(</a:t>
            </a:r>
            <a:r>
              <a:rPr lang="it-IT" sz="2800" i="1" dirty="0" err="1"/>
              <a:t>Application.</a:t>
            </a:r>
            <a:r>
              <a:rPr lang="it-IT" sz="2800" b="1" i="1" dirty="0" err="1"/>
              <a:t>class</a:t>
            </a:r>
            <a:r>
              <a:rPr lang="it-IT" sz="2800" b="1" i="1" dirty="0"/>
              <a:t>, </a:t>
            </a:r>
            <a:r>
              <a:rPr lang="it-IT" sz="2800" b="1" i="1" dirty="0" err="1"/>
              <a:t>args</a:t>
            </a:r>
            <a:r>
              <a:rPr lang="it-IT" sz="2800" b="1" i="1" dirty="0"/>
              <a:t>);</a:t>
            </a:r>
          </a:p>
          <a:p>
            <a:r>
              <a:rPr lang="it-IT" sz="2800" dirty="0"/>
              <a:t>    }</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031" y="1961455"/>
            <a:ext cx="6604545" cy="341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86006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806130" y="6137920"/>
            <a:ext cx="21223074" cy="12588061"/>
          </a:xfrm>
          <a:prstGeom prst="rect">
            <a:avLst/>
          </a:prstGeom>
          <a:noFill/>
        </p:spPr>
        <p:txBody>
          <a:bodyPr wrap="square" rtlCol="0">
            <a:spAutoFit/>
          </a:bodyPr>
          <a:lstStyle/>
          <a:p>
            <a:r>
              <a:rPr lang="it-IT" sz="2800" dirty="0">
                <a:latin typeface="Consolas"/>
              </a:rPr>
              <a:t>@</a:t>
            </a:r>
            <a:r>
              <a:rPr lang="it-IT" sz="2800" dirty="0" err="1">
                <a:latin typeface="Consolas"/>
              </a:rPr>
              <a:t>RestController</a:t>
            </a:r>
            <a:r>
              <a:rPr lang="it-IT" sz="2800" dirty="0">
                <a:latin typeface="Consolas"/>
              </a:rPr>
              <a:t>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err="1">
                <a:latin typeface="Consolas"/>
              </a:rPr>
              <a:t>value</a:t>
            </a:r>
            <a:r>
              <a:rPr lang="it-IT" sz="2800" dirty="0">
                <a:latin typeface="Consolas"/>
              </a:rPr>
              <a:t> = "/</a:t>
            </a:r>
            <a:r>
              <a:rPr lang="it-IT" sz="2800" dirty="0" err="1">
                <a:latin typeface="Consolas"/>
              </a:rPr>
              <a:t>bookABattery</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class</a:t>
            </a:r>
            <a:r>
              <a:rPr lang="it-IT" sz="2800" dirty="0">
                <a:latin typeface="Consolas"/>
              </a:rPr>
              <a:t> </a:t>
            </a:r>
            <a:r>
              <a:rPr lang="it-IT" sz="2800" dirty="0" err="1">
                <a:latin typeface="Consolas"/>
              </a:rPr>
              <a:t>BookABatteryController</a:t>
            </a:r>
            <a:r>
              <a:rPr lang="it-IT" sz="2800" dirty="0">
                <a:latin typeface="Consolas"/>
              </a:rPr>
              <a:t> { </a:t>
            </a:r>
            <a:br>
              <a:rPr lang="it-IT" sz="2800" dirty="0">
                <a:latin typeface="Consolas"/>
              </a:rPr>
            </a:br>
            <a:r>
              <a:rPr lang="it-IT" sz="2800" dirty="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a:solidFill>
                  <a:srgbClr val="0000FF"/>
                </a:solidFill>
                <a:latin typeface="Consolas"/>
              </a:rPr>
              <a:t>private</a:t>
            </a:r>
            <a:r>
              <a:rPr lang="it-IT" sz="2800" dirty="0">
                <a:latin typeface="Consolas"/>
              </a:rPr>
              <a:t> </a:t>
            </a:r>
            <a:r>
              <a:rPr lang="it-IT" sz="2800" dirty="0" err="1">
                <a:solidFill>
                  <a:srgbClr val="0000FF"/>
                </a:solidFill>
                <a:latin typeface="Consolas"/>
              </a:rPr>
              <a:t>final</a:t>
            </a:r>
            <a:r>
              <a:rPr lang="it-IT" sz="2800" dirty="0">
                <a:latin typeface="Consolas"/>
              </a:rPr>
              <a:t> </a:t>
            </a:r>
            <a:r>
              <a:rPr lang="it-IT" sz="2800" dirty="0" err="1">
                <a:latin typeface="Consolas"/>
              </a:rPr>
              <a:t>IBookingInfoRepository</a:t>
            </a:r>
            <a:r>
              <a:rPr lang="it-IT" sz="2800" dirty="0">
                <a:latin typeface="Consolas"/>
              </a:rPr>
              <a:t> </a:t>
            </a:r>
            <a:r>
              <a:rPr lang="it-IT" sz="2800" dirty="0" err="1">
                <a:latin typeface="Consolas"/>
              </a:rPr>
              <a:t>prenotazioniRepository</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    @</a:t>
            </a:r>
            <a:r>
              <a:rPr lang="it-IT" sz="2800" dirty="0" err="1">
                <a:latin typeface="Consolas"/>
              </a:rPr>
              <a:t>Autowired</a:t>
            </a:r>
            <a:r>
              <a:rPr lang="it-IT" sz="2800" dirty="0">
                <a:latin typeface="Consolas"/>
              </a:rPr>
              <a:t> </a:t>
            </a:r>
            <a:br>
              <a:rPr lang="it-IT" sz="2800" dirty="0">
                <a:latin typeface="Consolas"/>
              </a:rPr>
            </a:br>
            <a:r>
              <a:rPr lang="it-IT" sz="2800" dirty="0">
                <a:latin typeface="Consolas"/>
              </a:rPr>
              <a:t>    </a:t>
            </a:r>
            <a:r>
              <a:rPr lang="it-IT" sz="2800" dirty="0" err="1">
                <a:latin typeface="Consolas"/>
              </a:rPr>
              <a:t>BookABatteryController</a:t>
            </a:r>
            <a:r>
              <a:rPr lang="it-IT" sz="2800" dirty="0">
                <a:latin typeface="Consolas"/>
              </a:rPr>
              <a:t>(</a:t>
            </a:r>
            <a:r>
              <a:rPr lang="it-IT" sz="2800" dirty="0" err="1">
                <a:latin typeface="Consolas"/>
              </a:rPr>
              <a:t>IBookingInfoRepository</a:t>
            </a:r>
            <a:r>
              <a:rPr lang="it-IT" sz="2800" dirty="0">
                <a:latin typeface="Consolas"/>
              </a:rPr>
              <a:t> </a:t>
            </a:r>
            <a:r>
              <a:rPr lang="it-IT" sz="2800" dirty="0" err="1">
                <a:latin typeface="Consolas"/>
              </a:rPr>
              <a:t>prenotazioniRepository</a:t>
            </a:r>
            <a:r>
              <a:rPr lang="it-IT" sz="2800" dirty="0">
                <a:latin typeface="Consolas"/>
              </a:rPr>
              <a:t>) { </a:t>
            </a:r>
            <a:br>
              <a:rPr lang="it-IT" sz="2800" dirty="0">
                <a:latin typeface="Consolas"/>
              </a:rPr>
            </a:br>
            <a:r>
              <a:rPr lang="it-IT" sz="2800" dirty="0">
                <a:latin typeface="Consolas"/>
              </a:rPr>
              <a:t>        </a:t>
            </a:r>
            <a:r>
              <a:rPr lang="it-IT" sz="2800" dirty="0" err="1">
                <a:solidFill>
                  <a:srgbClr val="0000FF"/>
                </a:solidFill>
                <a:latin typeface="Consolas"/>
              </a:rPr>
              <a:t>this</a:t>
            </a:r>
            <a:r>
              <a:rPr lang="it-IT" sz="2800" dirty="0" err="1">
                <a:latin typeface="Consolas"/>
              </a:rPr>
              <a:t>.prenotazioniRepository</a:t>
            </a:r>
            <a:r>
              <a:rPr lang="it-IT" sz="2800" dirty="0">
                <a:latin typeface="Consolas"/>
              </a:rPr>
              <a:t> = </a:t>
            </a:r>
            <a:r>
              <a:rPr lang="it-IT" sz="2800" dirty="0" err="1">
                <a:latin typeface="Consolas"/>
              </a:rPr>
              <a:t>prenotazioniRepository</a:t>
            </a:r>
            <a:r>
              <a:rPr lang="it-IT" sz="2800" dirty="0">
                <a:latin typeface="Consolas"/>
              </a:rPr>
              <a:t>; </a:t>
            </a:r>
            <a:br>
              <a:rPr lang="it-IT" sz="2800" dirty="0">
                <a:latin typeface="Consolas"/>
              </a:rPr>
            </a:br>
            <a:r>
              <a:rPr lang="it-IT" sz="2800" dirty="0">
                <a:latin typeface="Consolas"/>
              </a:rPr>
              <a:t>    } </a:t>
            </a:r>
            <a:br>
              <a:rPr lang="it-IT" sz="2800" dirty="0">
                <a:latin typeface="Consolas"/>
              </a:rPr>
            </a:br>
            <a:r>
              <a:rPr lang="it-IT" sz="2800" dirty="0">
                <a:latin typeface="Consolas"/>
              </a:rPr>
              <a:t>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err="1">
                <a:latin typeface="Consolas"/>
              </a:rPr>
              <a:t>value</a:t>
            </a:r>
            <a:r>
              <a:rPr lang="it-IT" sz="2800" dirty="0">
                <a:latin typeface="Consolas"/>
              </a:rPr>
              <a:t>= "/</a:t>
            </a:r>
            <a:r>
              <a:rPr lang="it-IT" sz="2800" dirty="0" err="1">
                <a:latin typeface="Consolas"/>
              </a:rPr>
              <a:t>addBooking</a:t>
            </a:r>
            <a:r>
              <a:rPr lang="it-IT" sz="2800" dirty="0">
                <a:latin typeface="Consolas"/>
              </a:rPr>
              <a:t>/{stazione}/{batteria}/{citta}/{latitudine}/{longitudine}") </a:t>
            </a:r>
            <a:br>
              <a:rPr lang="it-IT" sz="2800" dirty="0">
                <a:latin typeface="Consolas"/>
              </a:rPr>
            </a:br>
            <a:r>
              <a:rPr lang="it-IT" sz="2800" dirty="0">
                <a:solidFill>
                  <a:srgbClr val="0000FF"/>
                </a:solidFill>
                <a:latin typeface="Consolas"/>
              </a:rPr>
              <a:t>public</a:t>
            </a:r>
            <a:r>
              <a:rPr lang="it-IT" sz="2800" dirty="0">
                <a:latin typeface="Consolas"/>
              </a:rPr>
              <a:t> Booking </a:t>
            </a:r>
            <a:r>
              <a:rPr lang="it-IT" sz="2800" dirty="0" err="1">
                <a:latin typeface="Consolas"/>
              </a:rPr>
              <a:t>addBook</a:t>
            </a:r>
            <a:r>
              <a:rPr lang="it-IT" sz="2800" dirty="0">
                <a:latin typeface="Consolas"/>
              </a:rPr>
              <a:t>(@</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stazione,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batteria, </a:t>
            </a:r>
            <a:br>
              <a:rPr lang="it-IT" sz="2800" dirty="0">
                <a:latin typeface="Consolas"/>
              </a:rPr>
            </a:br>
            <a:r>
              <a:rPr lang="it-IT" sz="2800" dirty="0">
                <a:latin typeface="Consolas"/>
              </a:rPr>
              <a:t>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citta ,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latitudine,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longitudine) { </a:t>
            </a:r>
            <a:br>
              <a:rPr lang="it-IT" sz="2800" dirty="0">
                <a:latin typeface="Consolas"/>
              </a:rPr>
            </a:br>
            <a:r>
              <a:rPr lang="it-IT" sz="2800" dirty="0">
                <a:latin typeface="Consolas"/>
              </a:rPr>
              <a:t/>
            </a:r>
            <a:br>
              <a:rPr lang="it-IT" sz="2800" dirty="0">
                <a:latin typeface="Consolas"/>
              </a:rPr>
            </a:br>
            <a:r>
              <a:rPr lang="it-IT" sz="2800" dirty="0">
                <a:latin typeface="Consolas"/>
              </a:rPr>
              <a:t>Booking </a:t>
            </a:r>
            <a:r>
              <a:rPr lang="it-IT" sz="2800" dirty="0" err="1">
                <a:latin typeface="Consolas"/>
              </a:rPr>
              <a:t>prenotaBatteria</a:t>
            </a:r>
            <a:r>
              <a:rPr lang="it-IT" sz="2800" dirty="0">
                <a:latin typeface="Consolas"/>
              </a:rPr>
              <a:t> = </a:t>
            </a:r>
            <a:r>
              <a:rPr lang="it-IT" sz="2800" dirty="0">
                <a:solidFill>
                  <a:srgbClr val="0000FF"/>
                </a:solidFill>
                <a:latin typeface="Consolas"/>
              </a:rPr>
              <a:t>new</a:t>
            </a:r>
            <a:r>
              <a:rPr lang="it-IT" sz="2800" dirty="0">
                <a:latin typeface="Consolas"/>
              </a:rPr>
              <a:t> Booking(stazione + </a:t>
            </a:r>
            <a:r>
              <a:rPr lang="it-IT" sz="2800" dirty="0" err="1">
                <a:latin typeface="Consolas"/>
              </a:rPr>
              <a:t>batteria,stazione,citta,Double.valueOf</a:t>
            </a:r>
            <a:r>
              <a:rPr lang="it-IT" sz="2800" dirty="0">
                <a:latin typeface="Consolas"/>
              </a:rPr>
              <a:t>(latitudine),</a:t>
            </a:r>
            <a:r>
              <a:rPr lang="it-IT" sz="2800" dirty="0" err="1">
                <a:latin typeface="Consolas"/>
              </a:rPr>
              <a:t>Double.valueOf</a:t>
            </a:r>
            <a:r>
              <a:rPr lang="it-IT" sz="2800" dirty="0">
                <a:latin typeface="Consolas"/>
              </a:rPr>
              <a:t>(longitudine)); </a:t>
            </a:r>
            <a:br>
              <a:rPr lang="it-IT" sz="2800" dirty="0">
                <a:latin typeface="Consolas"/>
              </a:rPr>
            </a:br>
            <a:r>
              <a:rPr lang="it-IT" sz="2800" dirty="0">
                <a:latin typeface="Consolas"/>
              </a:rPr>
              <a:t/>
            </a:r>
            <a:br>
              <a:rPr lang="it-IT" sz="2800" dirty="0">
                <a:latin typeface="Consolas"/>
              </a:rPr>
            </a:br>
            <a:r>
              <a:rPr lang="it-IT" sz="2800" dirty="0" err="1">
                <a:latin typeface="Consolas"/>
              </a:rPr>
              <a:t>prenotazioniRepository.saveAndFlush</a:t>
            </a:r>
            <a:r>
              <a:rPr lang="it-IT" sz="2800" dirty="0">
                <a:latin typeface="Consolas"/>
              </a:rPr>
              <a:t>(</a:t>
            </a:r>
            <a:r>
              <a:rPr lang="it-IT" sz="2800" dirty="0" err="1">
                <a:latin typeface="Consolas"/>
              </a:rPr>
              <a:t>prenotaBatteria</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    </a:t>
            </a:r>
            <a:r>
              <a:rPr lang="it-IT" sz="2800" dirty="0" err="1">
                <a:solidFill>
                  <a:srgbClr val="0000FF"/>
                </a:solidFill>
                <a:latin typeface="Consolas"/>
              </a:rPr>
              <a:t>return</a:t>
            </a:r>
            <a:r>
              <a:rPr lang="it-IT" sz="2800" dirty="0">
                <a:latin typeface="Consolas"/>
              </a:rPr>
              <a:t> </a:t>
            </a:r>
            <a:r>
              <a:rPr lang="it-IT" sz="2800" dirty="0" err="1">
                <a:latin typeface="Consolas"/>
              </a:rPr>
              <a:t>prenotaBatteria</a:t>
            </a:r>
            <a:r>
              <a:rPr lang="it-IT" sz="2800" dirty="0">
                <a:latin typeface="Consolas"/>
              </a:rPr>
              <a:t>; </a:t>
            </a:r>
            <a:br>
              <a:rPr lang="it-IT" sz="2800" dirty="0">
                <a:latin typeface="Consolas"/>
              </a:rPr>
            </a:br>
            <a:r>
              <a:rPr lang="it-IT" sz="2800" dirty="0">
                <a:latin typeface="Consolas"/>
              </a:rPr>
              <a:t>     </a:t>
            </a:r>
            <a:br>
              <a:rPr lang="it-IT" sz="2800" dirty="0">
                <a:latin typeface="Consolas"/>
              </a:rPr>
            </a:b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err="1">
                <a:latin typeface="Consolas"/>
              </a:rPr>
              <a:t>value</a:t>
            </a:r>
            <a:r>
              <a:rPr lang="it-IT" sz="2800" dirty="0">
                <a:latin typeface="Consolas"/>
              </a:rPr>
              <a:t>= "/list") </a:t>
            </a:r>
            <a:br>
              <a:rPr lang="it-IT" sz="2800" dirty="0">
                <a:latin typeface="Consolas"/>
              </a:rPr>
            </a:br>
            <a:r>
              <a:rPr lang="it-IT" sz="2800" dirty="0">
                <a:solidFill>
                  <a:srgbClr val="0000FF"/>
                </a:solidFill>
                <a:latin typeface="Consolas"/>
              </a:rPr>
              <a:t>public</a:t>
            </a:r>
            <a:r>
              <a:rPr lang="it-IT" sz="2800" dirty="0">
                <a:latin typeface="Consolas"/>
              </a:rPr>
              <a:t> List&lt;Booking&gt; </a:t>
            </a:r>
            <a:r>
              <a:rPr lang="it-IT" sz="2800" dirty="0" err="1">
                <a:latin typeface="Consolas"/>
              </a:rPr>
              <a:t>listaPrenotazioni</a:t>
            </a:r>
            <a:r>
              <a:rPr lang="it-IT" sz="2800" dirty="0">
                <a:latin typeface="Consolas"/>
              </a:rPr>
              <a:t>() { </a:t>
            </a:r>
            <a:br>
              <a:rPr lang="it-IT" sz="2800" dirty="0">
                <a:latin typeface="Consolas"/>
              </a:rPr>
            </a:br>
            <a:r>
              <a:rPr lang="it-IT" sz="2800" dirty="0">
                <a:latin typeface="Consolas"/>
              </a:rPr>
              <a:t/>
            </a:r>
            <a:br>
              <a:rPr lang="it-IT" sz="2800" dirty="0">
                <a:latin typeface="Consolas"/>
              </a:rPr>
            </a:br>
            <a:r>
              <a:rPr lang="it-IT" sz="2800" dirty="0" err="1">
                <a:solidFill>
                  <a:srgbClr val="0000FF"/>
                </a:solidFill>
                <a:latin typeface="Consolas"/>
              </a:rPr>
              <a:t>return</a:t>
            </a:r>
            <a:r>
              <a:rPr lang="it-IT" sz="2800" dirty="0">
                <a:latin typeface="Consolas"/>
              </a:rPr>
              <a:t> </a:t>
            </a:r>
            <a:r>
              <a:rPr lang="it-IT" sz="2800" dirty="0" err="1">
                <a:latin typeface="Consolas"/>
              </a:rPr>
              <a:t>prenotazioniRepository.findAll</a:t>
            </a:r>
            <a:r>
              <a:rPr lang="it-IT" sz="2800" dirty="0">
                <a:latin typeface="Consolas"/>
              </a:rPr>
              <a:t>(); </a:t>
            </a:r>
            <a:br>
              <a:rPr lang="it-IT" sz="2800" dirty="0">
                <a:latin typeface="Consolas"/>
              </a:rPr>
            </a:br>
            <a:r>
              <a:rPr lang="it-IT" sz="2800" dirty="0">
                <a:latin typeface="Consolas"/>
              </a:rPr>
              <a:t>} </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816" y="1954181"/>
            <a:ext cx="7632848" cy="3855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77052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617539" y="1676400"/>
            <a:ext cx="14310766" cy="1206469"/>
          </a:xfrm>
        </p:spPr>
        <p:txBody>
          <a:bodyPr/>
          <a:lstStyle/>
          <a:p>
            <a:r>
              <a:rPr lang="it-IT" dirty="0" err="1" smtClean="0"/>
              <a:t>Binding</a:t>
            </a:r>
            <a:r>
              <a:rPr lang="it-IT" dirty="0" smtClean="0"/>
              <a:t> to data Services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728" y="2681536"/>
            <a:ext cx="9597740"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asellaDiTesto 3"/>
          <p:cNvSpPr txBox="1"/>
          <p:nvPr/>
        </p:nvSpPr>
        <p:spPr>
          <a:xfrm>
            <a:off x="742728" y="9390474"/>
            <a:ext cx="11233248" cy="2308324"/>
          </a:xfrm>
          <a:prstGeom prst="rect">
            <a:avLst/>
          </a:prstGeom>
          <a:noFill/>
        </p:spPr>
        <p:txBody>
          <a:bodyPr wrap="square" rtlCol="0">
            <a:spAutoFit/>
          </a:bodyPr>
          <a:lstStyle/>
          <a:p>
            <a:r>
              <a:rPr lang="it-IT" sz="2400" dirty="0" smtClean="0"/>
              <a:t>spring.datasource.url=</a:t>
            </a:r>
            <a:r>
              <a:rPr lang="it-IT" sz="2400" dirty="0" err="1" smtClean="0"/>
              <a:t>jdbc:mysql</a:t>
            </a:r>
            <a:r>
              <a:rPr lang="it-IT" sz="2400" dirty="0" smtClean="0"/>
              <a:t>://</a:t>
            </a:r>
            <a:r>
              <a:rPr lang="it-IT" sz="2400" u="sng" dirty="0" err="1" smtClean="0"/>
              <a:t>localhost</a:t>
            </a:r>
            <a:r>
              <a:rPr lang="it-IT" sz="2400" u="sng" dirty="0" smtClean="0"/>
              <a:t>/</a:t>
            </a:r>
            <a:r>
              <a:rPr lang="it-IT" sz="2400" u="sng" dirty="0" err="1" smtClean="0"/>
              <a:t>bookabattery_db_pws</a:t>
            </a:r>
            <a:endParaRPr lang="it-IT" sz="2400" u="sng" dirty="0" smtClean="0"/>
          </a:p>
          <a:p>
            <a:r>
              <a:rPr lang="it-IT" sz="2400" dirty="0" err="1" smtClean="0"/>
              <a:t>spring.datasource.driverClassName</a:t>
            </a:r>
            <a:r>
              <a:rPr lang="it-IT" sz="2400" dirty="0" smtClean="0"/>
              <a:t>=</a:t>
            </a:r>
            <a:r>
              <a:rPr lang="it-IT" sz="2400" dirty="0" err="1" smtClean="0"/>
              <a:t>com.mysql.jdbc.Driver</a:t>
            </a:r>
            <a:endParaRPr lang="it-IT" sz="2400" dirty="0" smtClean="0"/>
          </a:p>
          <a:p>
            <a:r>
              <a:rPr lang="it-IT" sz="2400" dirty="0" err="1" smtClean="0"/>
              <a:t>spring.datasource.username</a:t>
            </a:r>
            <a:r>
              <a:rPr lang="it-IT" sz="2400" dirty="0" smtClean="0"/>
              <a:t>=</a:t>
            </a:r>
            <a:r>
              <a:rPr lang="it-IT" sz="2400" dirty="0" err="1" smtClean="0"/>
              <a:t>bab_USER</a:t>
            </a:r>
            <a:endParaRPr lang="it-IT" sz="2400" dirty="0" smtClean="0"/>
          </a:p>
          <a:p>
            <a:r>
              <a:rPr lang="it-IT" sz="2400" dirty="0" err="1" smtClean="0"/>
              <a:t>spring.datasource.password</a:t>
            </a:r>
            <a:r>
              <a:rPr lang="it-IT" sz="2400" dirty="0" smtClean="0"/>
              <a:t>=</a:t>
            </a:r>
            <a:r>
              <a:rPr lang="it-IT" sz="2400" dirty="0" err="1" smtClean="0"/>
              <a:t>bab_USER</a:t>
            </a:r>
            <a:endParaRPr lang="it-IT" sz="2400" dirty="0" smtClean="0"/>
          </a:p>
          <a:p>
            <a:r>
              <a:rPr lang="it-IT" sz="2400" dirty="0" err="1" smtClean="0"/>
              <a:t>spring.jpa.hibernate.ddl</a:t>
            </a:r>
            <a:r>
              <a:rPr lang="it-IT" sz="2400" dirty="0" smtClean="0"/>
              <a:t>-auto: none</a:t>
            </a:r>
          </a:p>
          <a:p>
            <a:r>
              <a:rPr lang="it-IT" sz="2400" dirty="0" err="1" smtClean="0"/>
              <a:t>spring.jpa.hibernate.show_sql</a:t>
            </a:r>
            <a:r>
              <a:rPr lang="it-IT" sz="2400" dirty="0" smtClean="0"/>
              <a:t>: </a:t>
            </a:r>
            <a:r>
              <a:rPr lang="it-IT" sz="2400" dirty="0" err="1" smtClean="0"/>
              <a:t>true</a:t>
            </a:r>
            <a:endParaRPr lang="it-IT" sz="2400" dirty="0"/>
          </a:p>
        </p:txBody>
      </p:sp>
      <p:sp>
        <p:nvSpPr>
          <p:cNvPr id="16" name="CasellaDiTesto 15"/>
          <p:cNvSpPr txBox="1"/>
          <p:nvPr/>
        </p:nvSpPr>
        <p:spPr>
          <a:xfrm>
            <a:off x="742728" y="6217940"/>
            <a:ext cx="23114568" cy="2739211"/>
          </a:xfrm>
          <a:prstGeom prst="rect">
            <a:avLst/>
          </a:prstGeom>
          <a:noFill/>
        </p:spPr>
        <p:txBody>
          <a:bodyPr wrap="square" rtlCol="0">
            <a:spAutoFit/>
          </a:bodyPr>
          <a:lstStyle/>
          <a:p>
            <a:r>
              <a:rPr lang="it-IT" sz="2400" dirty="0" smtClean="0"/>
              <a:t>spring.datasource.url=jdbc:h2:mem:db;DB_CLOSE_DELAY</a:t>
            </a:r>
            <a:r>
              <a:rPr lang="it-IT" sz="2400" dirty="0"/>
              <a:t>=-1;DB_CLOSE_ON_EXIT=FALSE;MODE=</a:t>
            </a:r>
            <a:r>
              <a:rPr lang="it-IT" sz="2400" dirty="0" err="1"/>
              <a:t>MySQL;INIT</a:t>
            </a:r>
            <a:r>
              <a:rPr lang="it-IT" sz="2400" dirty="0"/>
              <a:t>=CREATE SCHEMA IF NOT EXISTS "public"</a:t>
            </a:r>
          </a:p>
          <a:p>
            <a:r>
              <a:rPr lang="it-IT" sz="2400" dirty="0" err="1"/>
              <a:t>spring.datasource.driverClassName</a:t>
            </a:r>
            <a:r>
              <a:rPr lang="it-IT" sz="2400" dirty="0"/>
              <a:t>=org.h2.Driver</a:t>
            </a:r>
          </a:p>
          <a:p>
            <a:r>
              <a:rPr lang="it-IT" sz="2400" dirty="0" err="1"/>
              <a:t>spring.datasource.username</a:t>
            </a:r>
            <a:r>
              <a:rPr lang="it-IT" sz="2400" dirty="0"/>
              <a:t>=sa</a:t>
            </a:r>
          </a:p>
          <a:p>
            <a:r>
              <a:rPr lang="it-IT" sz="2400" dirty="0" err="1"/>
              <a:t>spring.datasource.password</a:t>
            </a:r>
            <a:r>
              <a:rPr lang="it-IT" sz="2400" dirty="0"/>
              <a:t>=</a:t>
            </a:r>
          </a:p>
          <a:p>
            <a:r>
              <a:rPr lang="it-IT" sz="2400" dirty="0" err="1"/>
              <a:t>spring.jpa.database-platform</a:t>
            </a:r>
            <a:r>
              <a:rPr lang="it-IT" sz="2400" dirty="0"/>
              <a:t>=org.hibernate.dialect.H2Dialect</a:t>
            </a:r>
          </a:p>
          <a:p>
            <a:r>
              <a:rPr lang="it-IT" sz="2400" dirty="0"/>
              <a:t>spring.h2.console.enabled=</a:t>
            </a:r>
            <a:r>
              <a:rPr lang="it-IT" sz="2400" dirty="0" err="1"/>
              <a:t>true</a:t>
            </a:r>
            <a:r>
              <a:rPr lang="it-IT" sz="2400" dirty="0"/>
              <a:t> //</a:t>
            </a:r>
            <a:r>
              <a:rPr lang="it-IT" sz="2400" dirty="0" err="1"/>
              <a:t>Enable</a:t>
            </a:r>
            <a:r>
              <a:rPr lang="it-IT" sz="2400" dirty="0"/>
              <a:t> the console.  </a:t>
            </a:r>
          </a:p>
          <a:p>
            <a:r>
              <a:rPr lang="it-IT" sz="2400" dirty="0"/>
              <a:t>spring.h2.console.path=/h2-console</a:t>
            </a:r>
          </a:p>
        </p:txBody>
      </p:sp>
    </p:spTree>
    <p:extLst>
      <p:ext uri="{BB962C8B-B14F-4D97-AF65-F5344CB8AC3E}">
        <p14:creationId xmlns:p14="http://schemas.microsoft.com/office/powerpoint/2010/main" val="34699460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246784" y="1457400"/>
            <a:ext cx="21223074" cy="10864513"/>
          </a:xfrm>
          <a:prstGeom prst="rect">
            <a:avLst/>
          </a:prstGeom>
          <a:noFill/>
        </p:spPr>
        <p:txBody>
          <a:bodyPr wrap="square" rtlCol="0">
            <a:spAutoFit/>
          </a:bodyPr>
          <a:lstStyle/>
          <a:p>
            <a:r>
              <a:rPr lang="it-IT" sz="2800" dirty="0">
                <a:latin typeface="Consolas"/>
              </a:rPr>
              <a:t> ____          _            __ _ _</a:t>
            </a:r>
          </a:p>
          <a:p>
            <a:r>
              <a:rPr lang="it-IT" sz="2800" dirty="0">
                <a:latin typeface="Consolas"/>
              </a:rPr>
              <a:t> /\\ / ___'_ __ _ _(_)_ __  __ _ \ \ \ \</a:t>
            </a:r>
          </a:p>
          <a:p>
            <a:r>
              <a:rPr lang="it-IT" sz="2800" dirty="0">
                <a:latin typeface="Consolas"/>
              </a:rPr>
              <a:t>( ( )\___ | '_ | '_| | '_ \/ _` | \ \ \ \</a:t>
            </a:r>
          </a:p>
          <a:p>
            <a:r>
              <a:rPr lang="it-IT" sz="2800" dirty="0">
                <a:latin typeface="Consolas"/>
              </a:rPr>
              <a:t> \\/  ___)| |_)| | | | | || (_| |  ) ) ) )</a:t>
            </a:r>
          </a:p>
          <a:p>
            <a:r>
              <a:rPr lang="it-IT" sz="2800" dirty="0">
                <a:latin typeface="Consolas"/>
              </a:rPr>
              <a:t>  '  |____| .__|_| |_|_| |_\__, | / / / /</a:t>
            </a:r>
          </a:p>
          <a:p>
            <a:r>
              <a:rPr lang="it-IT" sz="2800" dirty="0">
                <a:latin typeface="Consolas"/>
              </a:rPr>
              <a:t> =========|_|==============|___/=/_/_/_/</a:t>
            </a:r>
          </a:p>
          <a:p>
            <a:r>
              <a:rPr lang="it-IT" sz="2800" dirty="0">
                <a:latin typeface="Consolas"/>
              </a:rPr>
              <a:t> :: Spring </a:t>
            </a:r>
            <a:r>
              <a:rPr lang="it-IT" sz="2800" dirty="0" err="1">
                <a:latin typeface="Consolas"/>
              </a:rPr>
              <a:t>Boot</a:t>
            </a:r>
            <a:r>
              <a:rPr lang="it-IT" sz="2800" dirty="0">
                <a:latin typeface="Consolas"/>
              </a:rPr>
              <a:t> ::        (v1.3.0.RELEASE)</a:t>
            </a:r>
          </a:p>
          <a:p>
            <a:endParaRPr lang="it-IT" sz="2800" dirty="0">
              <a:latin typeface="Consolas"/>
            </a:endParaRPr>
          </a:p>
          <a:p>
            <a:r>
              <a:rPr lang="it-IT" sz="2800" dirty="0" err="1">
                <a:latin typeface="Consolas"/>
              </a:rPr>
              <a:t>TomcatEmbeddedServletContainer</a:t>
            </a:r>
            <a:r>
              <a:rPr lang="it-IT" sz="2800" dirty="0">
                <a:latin typeface="Consolas"/>
              </a:rPr>
              <a:t>: </a:t>
            </a:r>
            <a:r>
              <a:rPr lang="it-IT" sz="2800" dirty="0" err="1">
                <a:latin typeface="Consolas"/>
              </a:rPr>
              <a:t>Tomcat</a:t>
            </a:r>
            <a:r>
              <a:rPr lang="it-IT" sz="2800" dirty="0">
                <a:latin typeface="Consolas"/>
              </a:rPr>
              <a:t> </a:t>
            </a:r>
            <a:r>
              <a:rPr lang="it-IT" sz="2800" dirty="0" err="1">
                <a:latin typeface="Consolas"/>
              </a:rPr>
              <a:t>initialized</a:t>
            </a:r>
            <a:r>
              <a:rPr lang="it-IT" sz="2800" dirty="0">
                <a:latin typeface="Consolas"/>
              </a:rPr>
              <a:t> with </a:t>
            </a:r>
            <a:r>
              <a:rPr lang="it-IT" sz="2800" dirty="0" err="1">
                <a:latin typeface="Consolas"/>
              </a:rPr>
              <a:t>port</a:t>
            </a:r>
            <a:r>
              <a:rPr lang="it-IT" sz="2800" dirty="0">
                <a:latin typeface="Consolas"/>
              </a:rPr>
              <a:t>(s): 7111 (http)</a:t>
            </a:r>
          </a:p>
          <a:p>
            <a:r>
              <a:rPr lang="it-IT" sz="2800" dirty="0" err="1">
                <a:latin typeface="Consolas"/>
              </a:rPr>
              <a:t>StandardService</a:t>
            </a:r>
            <a:r>
              <a:rPr lang="it-IT" sz="2800" dirty="0">
                <a:latin typeface="Consolas"/>
              </a:rPr>
              <a:t>: </a:t>
            </a:r>
            <a:r>
              <a:rPr lang="it-IT" sz="2800" dirty="0" err="1">
                <a:latin typeface="Consolas"/>
              </a:rPr>
              <a:t>Starting</a:t>
            </a:r>
            <a:r>
              <a:rPr lang="it-IT" sz="2800" dirty="0">
                <a:latin typeface="Consolas"/>
              </a:rPr>
              <a:t> service </a:t>
            </a:r>
            <a:r>
              <a:rPr lang="it-IT" sz="2800" dirty="0" err="1">
                <a:latin typeface="Consolas"/>
              </a:rPr>
              <a:t>Tomcat</a:t>
            </a:r>
            <a:endParaRPr lang="it-IT" sz="2800" dirty="0">
              <a:latin typeface="Consolas"/>
            </a:endParaRPr>
          </a:p>
          <a:p>
            <a:r>
              <a:rPr lang="it-IT" sz="2800" dirty="0" err="1">
                <a:latin typeface="Consolas"/>
              </a:rPr>
              <a:t>StandardEngine</a:t>
            </a:r>
            <a:r>
              <a:rPr lang="it-IT" sz="2800" dirty="0">
                <a:latin typeface="Consolas"/>
              </a:rPr>
              <a:t>: </a:t>
            </a:r>
            <a:r>
              <a:rPr lang="it-IT" sz="2800" dirty="0" err="1">
                <a:latin typeface="Consolas"/>
              </a:rPr>
              <a:t>Starting</a:t>
            </a:r>
            <a:r>
              <a:rPr lang="it-IT" sz="2800" dirty="0">
                <a:latin typeface="Consolas"/>
              </a:rPr>
              <a:t> </a:t>
            </a:r>
            <a:r>
              <a:rPr lang="it-IT" sz="2800" dirty="0" err="1">
                <a:latin typeface="Consolas"/>
              </a:rPr>
              <a:t>Servlet</a:t>
            </a:r>
            <a:r>
              <a:rPr lang="it-IT" sz="2800" dirty="0">
                <a:latin typeface="Consolas"/>
              </a:rPr>
              <a:t> Engine: Apache </a:t>
            </a:r>
            <a:r>
              <a:rPr lang="it-IT" sz="2800" dirty="0" err="1">
                <a:latin typeface="Consolas"/>
              </a:rPr>
              <a:t>Tomcat</a:t>
            </a:r>
            <a:r>
              <a:rPr lang="it-IT" sz="2800" dirty="0">
                <a:latin typeface="Consolas"/>
              </a:rPr>
              <a:t>/8.0.28</a:t>
            </a:r>
          </a:p>
          <a:p>
            <a:endParaRPr lang="it-IT" sz="2800" dirty="0">
              <a:latin typeface="Consolas"/>
            </a:endParaRPr>
          </a:p>
          <a:p>
            <a:r>
              <a:rPr lang="it-IT" sz="2800" dirty="0" err="1">
                <a:latin typeface="Consolas"/>
              </a:rPr>
              <a:t>VersionPrinter</a:t>
            </a:r>
            <a:r>
              <a:rPr lang="it-IT" sz="2800" dirty="0">
                <a:latin typeface="Consolas"/>
              </a:rPr>
              <a:t>: </a:t>
            </a:r>
            <a:r>
              <a:rPr lang="it-IT" sz="2800" dirty="0" err="1">
                <a:latin typeface="Consolas"/>
              </a:rPr>
              <a:t>Flyway</a:t>
            </a:r>
            <a:r>
              <a:rPr lang="it-IT" sz="2800" dirty="0">
                <a:latin typeface="Consolas"/>
              </a:rPr>
              <a:t> 3.2.1 by </a:t>
            </a:r>
            <a:r>
              <a:rPr lang="it-IT" sz="2800" dirty="0" err="1">
                <a:latin typeface="Consolas"/>
              </a:rPr>
              <a:t>Boxfuse</a:t>
            </a:r>
            <a:endParaRPr lang="it-IT" sz="2800" dirty="0">
              <a:latin typeface="Consolas"/>
            </a:endParaRPr>
          </a:p>
          <a:p>
            <a:r>
              <a:rPr lang="it-IT" sz="2800" dirty="0" err="1">
                <a:latin typeface="Consolas"/>
              </a:rPr>
              <a:t>DbSupportFactory</a:t>
            </a:r>
            <a:r>
              <a:rPr lang="it-IT" sz="2800" dirty="0">
                <a:latin typeface="Consolas"/>
              </a:rPr>
              <a:t>: Database: </a:t>
            </a:r>
            <a:r>
              <a:rPr lang="it-IT" sz="2800" dirty="0" err="1">
                <a:latin typeface="Consolas"/>
              </a:rPr>
              <a:t>jdbc:mysql</a:t>
            </a:r>
            <a:r>
              <a:rPr lang="it-IT" sz="2800" dirty="0">
                <a:latin typeface="Consolas"/>
              </a:rPr>
              <a:t>://</a:t>
            </a:r>
            <a:r>
              <a:rPr lang="it-IT" sz="2800" dirty="0" err="1">
                <a:latin typeface="Consolas"/>
              </a:rPr>
              <a:t>localhost</a:t>
            </a:r>
            <a:r>
              <a:rPr lang="it-IT" sz="2800" dirty="0">
                <a:latin typeface="Consolas"/>
              </a:rPr>
              <a:t>/</a:t>
            </a:r>
            <a:r>
              <a:rPr lang="it-IT" sz="2800" dirty="0" err="1">
                <a:latin typeface="Consolas"/>
              </a:rPr>
              <a:t>bookabattery_db_pws</a:t>
            </a:r>
            <a:r>
              <a:rPr lang="it-IT" sz="2800" dirty="0">
                <a:latin typeface="Consolas"/>
              </a:rPr>
              <a:t> (</a:t>
            </a:r>
            <a:r>
              <a:rPr lang="it-IT" sz="2800" dirty="0" err="1">
                <a:latin typeface="Consolas"/>
              </a:rPr>
              <a:t>MySQL</a:t>
            </a:r>
            <a:r>
              <a:rPr lang="it-IT" sz="2800" dirty="0">
                <a:latin typeface="Consolas"/>
              </a:rPr>
              <a:t> 5.6)</a:t>
            </a:r>
          </a:p>
          <a:p>
            <a:r>
              <a:rPr lang="it-IT" sz="2800" dirty="0" err="1">
                <a:latin typeface="Consolas"/>
              </a:rPr>
              <a:t>DbValidate</a:t>
            </a:r>
            <a:r>
              <a:rPr lang="it-IT" sz="2800" dirty="0">
                <a:latin typeface="Consolas"/>
              </a:rPr>
              <a:t>: </a:t>
            </a:r>
            <a:r>
              <a:rPr lang="it-IT" sz="2800" dirty="0" err="1">
                <a:latin typeface="Consolas"/>
              </a:rPr>
              <a:t>Validated</a:t>
            </a:r>
            <a:r>
              <a:rPr lang="it-IT" sz="2800" dirty="0">
                <a:latin typeface="Consolas"/>
              </a:rPr>
              <a:t> 7 </a:t>
            </a:r>
            <a:r>
              <a:rPr lang="it-IT" sz="2800" dirty="0" err="1">
                <a:latin typeface="Consolas"/>
              </a:rPr>
              <a:t>migrations</a:t>
            </a:r>
            <a:r>
              <a:rPr lang="it-IT" sz="2800" dirty="0">
                <a:latin typeface="Consolas"/>
              </a:rPr>
              <a:t> (</a:t>
            </a:r>
            <a:r>
              <a:rPr lang="it-IT" sz="2800" dirty="0" err="1">
                <a:latin typeface="Consolas"/>
              </a:rPr>
              <a:t>execution</a:t>
            </a:r>
            <a:r>
              <a:rPr lang="it-IT" sz="2800" dirty="0">
                <a:latin typeface="Consolas"/>
              </a:rPr>
              <a:t> time 00:00.016s)</a:t>
            </a:r>
          </a:p>
          <a:p>
            <a:r>
              <a:rPr lang="it-IT" sz="2800" dirty="0" err="1">
                <a:latin typeface="Consolas"/>
              </a:rPr>
              <a:t>MetaDataTableImpl</a:t>
            </a:r>
            <a:r>
              <a:rPr lang="it-IT" sz="2800" dirty="0">
                <a:latin typeface="Consolas"/>
              </a:rPr>
              <a:t>: </a:t>
            </a:r>
            <a:r>
              <a:rPr lang="it-IT" sz="2800" dirty="0" err="1">
                <a:latin typeface="Consolas"/>
              </a:rPr>
              <a:t>Creating</a:t>
            </a:r>
            <a:r>
              <a:rPr lang="it-IT" sz="2800" dirty="0">
                <a:latin typeface="Consolas"/>
              </a:rPr>
              <a:t> </a:t>
            </a:r>
            <a:r>
              <a:rPr lang="it-IT" sz="2800" dirty="0" err="1">
                <a:latin typeface="Consolas"/>
              </a:rPr>
              <a:t>Metadata</a:t>
            </a:r>
            <a:r>
              <a:rPr lang="it-IT" sz="2800" dirty="0">
                <a:latin typeface="Consolas"/>
              </a:rPr>
              <a:t> </a:t>
            </a:r>
            <a:r>
              <a:rPr lang="it-IT" sz="2800" dirty="0" err="1">
                <a:latin typeface="Consolas"/>
              </a:rPr>
              <a:t>table</a:t>
            </a:r>
            <a:r>
              <a:rPr lang="it-IT" sz="2800" dirty="0">
                <a:latin typeface="Consolas"/>
              </a:rPr>
              <a:t>: `bookabattery_db_</a:t>
            </a:r>
            <a:r>
              <a:rPr lang="it-IT" sz="2800" dirty="0" err="1">
                <a:latin typeface="Consolas"/>
              </a:rPr>
              <a:t>pws</a:t>
            </a:r>
            <a:r>
              <a:rPr lang="it-IT" sz="2800" dirty="0">
                <a:latin typeface="Consolas"/>
              </a:rPr>
              <a:t>`.`</a:t>
            </a:r>
            <a:r>
              <a:rPr lang="it-IT" sz="2800" dirty="0" err="1">
                <a:latin typeface="Consolas"/>
              </a:rPr>
              <a:t>schema_version</a:t>
            </a:r>
            <a:r>
              <a:rPr lang="it-IT" sz="2800" dirty="0">
                <a:latin typeface="Consolas"/>
              </a:rPr>
              <a:t>`</a:t>
            </a:r>
          </a:p>
          <a:p>
            <a:r>
              <a:rPr lang="it-IT" sz="2800" dirty="0" err="1">
                <a:latin typeface="Consolas"/>
              </a:rPr>
              <a:t>DbMigrate</a:t>
            </a:r>
            <a:r>
              <a:rPr lang="it-IT" sz="2800" dirty="0">
                <a:latin typeface="Consolas"/>
              </a:rPr>
              <a:t>: </a:t>
            </a:r>
            <a:r>
              <a:rPr lang="it-IT" sz="2800" dirty="0" err="1">
                <a:latin typeface="Consolas"/>
              </a:rPr>
              <a:t>Current</a:t>
            </a:r>
            <a:r>
              <a:rPr lang="it-IT" sz="2800" dirty="0">
                <a:latin typeface="Consolas"/>
              </a:rPr>
              <a:t> version of schema `</a:t>
            </a:r>
            <a:r>
              <a:rPr lang="it-IT" sz="2800" dirty="0" err="1">
                <a:latin typeface="Consolas"/>
              </a:rPr>
              <a:t>bookabattery_db_pws</a:t>
            </a:r>
            <a:r>
              <a:rPr lang="it-IT" sz="2800" dirty="0">
                <a:latin typeface="Consolas"/>
              </a:rPr>
              <a:t>`: &lt;&lt; </a:t>
            </a:r>
            <a:r>
              <a:rPr lang="it-IT" sz="2800" dirty="0" err="1">
                <a:latin typeface="Consolas"/>
              </a:rPr>
              <a:t>Empty</a:t>
            </a:r>
            <a:r>
              <a:rPr lang="it-IT" sz="2800" dirty="0">
                <a:latin typeface="Consolas"/>
              </a:rPr>
              <a:t> Schema &gt;&gt;</a:t>
            </a: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1 - </a:t>
            </a:r>
            <a:r>
              <a:rPr lang="it-IT" sz="2800" dirty="0" err="1">
                <a:latin typeface="Consolas"/>
              </a:rPr>
              <a:t>usersDDL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2 - </a:t>
            </a:r>
            <a:r>
              <a:rPr lang="it-IT" sz="2800" dirty="0" err="1">
                <a:latin typeface="Consolas"/>
              </a:rPr>
              <a:t>batteryInventoryDDL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3 - </a:t>
            </a:r>
            <a:r>
              <a:rPr lang="it-IT" sz="2800" dirty="0" err="1">
                <a:latin typeface="Consolas"/>
              </a:rPr>
              <a:t>usersDML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4 - </a:t>
            </a:r>
            <a:r>
              <a:rPr lang="it-IT" sz="2800" dirty="0" err="1">
                <a:latin typeface="Consolas"/>
              </a:rPr>
              <a:t>batteryInventoryDML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5 - </a:t>
            </a:r>
            <a:r>
              <a:rPr lang="it-IT" sz="2800" dirty="0" err="1">
                <a:latin typeface="Consolas"/>
              </a:rPr>
              <a:t>stationAddressDDL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6 - </a:t>
            </a:r>
            <a:r>
              <a:rPr lang="it-IT" sz="2800" dirty="0" err="1">
                <a:latin typeface="Consolas"/>
              </a:rPr>
              <a:t>stationAddressDML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7 - </a:t>
            </a:r>
            <a:r>
              <a:rPr lang="it-IT" sz="2800" dirty="0" err="1">
                <a:latin typeface="Consolas"/>
              </a:rPr>
              <a:t>bookingInfoDDL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Successfully</a:t>
            </a:r>
            <a:r>
              <a:rPr lang="it-IT" sz="2800" dirty="0">
                <a:latin typeface="Consolas"/>
              </a:rPr>
              <a:t> </a:t>
            </a:r>
            <a:r>
              <a:rPr lang="it-IT" sz="2800" dirty="0" err="1">
                <a:latin typeface="Consolas"/>
              </a:rPr>
              <a:t>applied</a:t>
            </a:r>
            <a:r>
              <a:rPr lang="it-IT" sz="2800" dirty="0">
                <a:latin typeface="Consolas"/>
              </a:rPr>
              <a:t> 7 </a:t>
            </a:r>
            <a:r>
              <a:rPr lang="it-IT" sz="2800" dirty="0" err="1">
                <a:latin typeface="Consolas"/>
              </a:rPr>
              <a:t>migrations</a:t>
            </a:r>
            <a:r>
              <a:rPr lang="it-IT" sz="2800" dirty="0">
                <a:latin typeface="Consolas"/>
              </a:rPr>
              <a:t> to schema `</a:t>
            </a:r>
            <a:r>
              <a:rPr lang="it-IT" sz="2800" dirty="0" err="1">
                <a:latin typeface="Consolas"/>
              </a:rPr>
              <a:t>bookabattery_db_pws</a:t>
            </a:r>
            <a:r>
              <a:rPr lang="it-IT" sz="2800" dirty="0">
                <a:latin typeface="Consolas"/>
              </a:rPr>
              <a:t>` (</a:t>
            </a:r>
            <a:r>
              <a:rPr lang="it-IT" sz="2800" dirty="0" err="1">
                <a:latin typeface="Consolas"/>
              </a:rPr>
              <a:t>execution</a:t>
            </a:r>
            <a:r>
              <a:rPr lang="it-IT" sz="2800" dirty="0">
                <a:latin typeface="Consolas"/>
              </a:rPr>
              <a:t> time 00:03.278s).</a:t>
            </a:r>
          </a:p>
        </p:txBody>
      </p:sp>
    </p:spTree>
    <p:extLst>
      <p:ext uri="{BB962C8B-B14F-4D97-AF65-F5344CB8AC3E}">
        <p14:creationId xmlns:p14="http://schemas.microsoft.com/office/powerpoint/2010/main" val="4827276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526704" y="5055022"/>
            <a:ext cx="31323480" cy="3970318"/>
          </a:xfrm>
          <a:prstGeom prst="rect">
            <a:avLst/>
          </a:prstGeom>
          <a:noFill/>
        </p:spPr>
        <p:txBody>
          <a:bodyPr wrap="square" rtlCol="0">
            <a:spAutoFit/>
          </a:bodyPr>
          <a:lstStyle/>
          <a:p>
            <a:r>
              <a:rPr lang="it-IT" sz="2800" dirty="0" err="1">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bookABattery</a:t>
            </a:r>
            <a:r>
              <a:rPr lang="it-IT" sz="2800" dirty="0">
                <a:latin typeface="Consolas"/>
              </a:rPr>
              <a:t>/list]}" </a:t>
            </a:r>
            <a:r>
              <a:rPr lang="it-IT" sz="2800" dirty="0" smtClean="0">
                <a:latin typeface="Consolas"/>
              </a:rPr>
              <a:t>…..</a:t>
            </a:r>
            <a:endParaRPr lang="it-IT" sz="2800" dirty="0">
              <a:latin typeface="Consolas"/>
            </a:endParaRPr>
          </a:p>
          <a:p>
            <a:endParaRPr lang="it-IT" sz="2800" dirty="0" smtClean="0">
              <a:latin typeface="Consolas"/>
            </a:endParaRPr>
          </a:p>
          <a:p>
            <a:r>
              <a:rPr lang="it-IT" sz="2800" dirty="0" err="1" smtClean="0">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a:t>
            </a:r>
            <a:r>
              <a:rPr lang="it-IT" sz="2800" dirty="0" err="1">
                <a:latin typeface="Consolas"/>
              </a:rPr>
              <a:t>bookABattery</a:t>
            </a:r>
            <a:r>
              <a:rPr lang="it-IT" sz="2800" dirty="0">
                <a:latin typeface="Consolas"/>
              </a:rPr>
              <a:t>/</a:t>
            </a:r>
            <a:r>
              <a:rPr lang="it-IT" sz="2800" dirty="0" err="1">
                <a:latin typeface="Consolas"/>
              </a:rPr>
              <a:t>addBooking</a:t>
            </a:r>
            <a:r>
              <a:rPr lang="it-IT" sz="2800" dirty="0" smtClean="0">
                <a:latin typeface="Consolas"/>
              </a:rPr>
              <a:t>/</a:t>
            </a:r>
            <a:r>
              <a:rPr lang="it-IT" sz="2800" dirty="0">
                <a:latin typeface="Consolas"/>
              </a:rPr>
              <a:t>	</a:t>
            </a:r>
            <a:r>
              <a:rPr lang="it-IT" sz="2800" dirty="0" smtClean="0">
                <a:latin typeface="Consolas"/>
              </a:rPr>
              <a:t>{</a:t>
            </a:r>
            <a:r>
              <a:rPr lang="it-IT" sz="2800" dirty="0">
                <a:latin typeface="Consolas"/>
              </a:rPr>
              <a:t>stazione}/{batteria}/{citta}/{latitudine}/{longitudine</a:t>
            </a:r>
            <a:r>
              <a:rPr lang="it-IT" sz="2800" dirty="0" smtClean="0">
                <a:latin typeface="Consolas"/>
              </a:rPr>
              <a:t>}]}")</a:t>
            </a:r>
            <a:endParaRPr lang="it-IT" sz="2800" dirty="0">
              <a:latin typeface="Consolas"/>
            </a:endParaRPr>
          </a:p>
          <a:p>
            <a:endParaRPr lang="it-IT" sz="2800" dirty="0" smtClean="0">
              <a:latin typeface="Consolas"/>
            </a:endParaRPr>
          </a:p>
          <a:p>
            <a:r>
              <a:rPr lang="it-IT" sz="2800" dirty="0" err="1" smtClean="0">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stationAddresses</a:t>
            </a:r>
            <a:r>
              <a:rPr lang="it-IT" sz="2800" dirty="0">
                <a:latin typeface="Consolas"/>
              </a:rPr>
              <a:t>],</a:t>
            </a:r>
            <a:r>
              <a:rPr lang="it-IT" sz="2800" dirty="0" err="1">
                <a:latin typeface="Consolas"/>
              </a:rPr>
              <a:t>methods</a:t>
            </a:r>
            <a:r>
              <a:rPr lang="it-IT" sz="2800" dirty="0">
                <a:latin typeface="Consolas"/>
              </a:rPr>
              <a:t>=[GET]}" </a:t>
            </a:r>
            <a:r>
              <a:rPr lang="it-IT" sz="2800" dirty="0" smtClean="0">
                <a:latin typeface="Consolas"/>
              </a:rPr>
              <a:t>….</a:t>
            </a:r>
            <a:endParaRPr lang="it-IT" sz="2800" dirty="0">
              <a:latin typeface="Consolas"/>
            </a:endParaRPr>
          </a:p>
          <a:p>
            <a:endParaRPr lang="it-IT" sz="2800" dirty="0" smtClean="0">
              <a:latin typeface="Consolas"/>
            </a:endParaRPr>
          </a:p>
          <a:p>
            <a:r>
              <a:rPr lang="it-IT" sz="2800" dirty="0" err="1" smtClean="0">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findNearestStation</a:t>
            </a:r>
            <a:r>
              <a:rPr lang="it-IT" sz="2800" dirty="0">
                <a:latin typeface="Consolas"/>
              </a:rPr>
              <a:t>/{latitudine}/{longitudine}/{distanza}],</a:t>
            </a:r>
            <a:r>
              <a:rPr lang="it-IT" sz="2800" dirty="0" err="1">
                <a:latin typeface="Consolas"/>
              </a:rPr>
              <a:t>methods</a:t>
            </a:r>
            <a:r>
              <a:rPr lang="it-IT" sz="2800" dirty="0">
                <a:latin typeface="Consolas"/>
              </a:rPr>
              <a:t>=[GET]}" </a:t>
            </a:r>
            <a:r>
              <a:rPr lang="it-IT" sz="2800" dirty="0" smtClean="0">
                <a:latin typeface="Consolas"/>
              </a:rPr>
              <a:t>…..</a:t>
            </a:r>
          </a:p>
          <a:p>
            <a:endParaRPr lang="it-IT" sz="2800" dirty="0">
              <a:latin typeface="Consolas"/>
            </a:endParaRPr>
          </a:p>
        </p:txBody>
      </p:sp>
    </p:spTree>
    <p:extLst>
      <p:ext uri="{BB962C8B-B14F-4D97-AF65-F5344CB8AC3E}">
        <p14:creationId xmlns:p14="http://schemas.microsoft.com/office/powerpoint/2010/main" val="2694854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526704" y="1477119"/>
            <a:ext cx="20810312" cy="10864513"/>
          </a:xfrm>
          <a:prstGeom prst="rect">
            <a:avLst/>
          </a:prstGeom>
          <a:noFill/>
        </p:spPr>
        <p:txBody>
          <a:bodyPr wrap="square" rtlCol="0">
            <a:spAutoFit/>
          </a:bodyPr>
          <a:lstStyle/>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"{[/trace || /</a:t>
            </a:r>
            <a:r>
              <a:rPr lang="it-IT" sz="2800" dirty="0" err="1" smtClean="0">
                <a:latin typeface="Consolas"/>
              </a:rPr>
              <a:t>trace.json</a:t>
            </a:r>
            <a:endParaRPr lang="it-IT" sz="2800" dirty="0" smtClean="0">
              <a:latin typeface="Consolas"/>
            </a:endParaRP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flyway</a:t>
            </a:r>
            <a:r>
              <a:rPr lang="it-IT" sz="2800" dirty="0">
                <a:latin typeface="Consolas"/>
              </a:rPr>
              <a:t> || /</a:t>
            </a:r>
            <a:r>
              <a:rPr lang="it-IT" sz="2800" dirty="0" err="1" smtClean="0">
                <a:latin typeface="Consolas"/>
              </a:rPr>
              <a:t>flyway.json</a:t>
            </a:r>
            <a:r>
              <a:rPr lang="it-IT" sz="2800" dirty="0" smtClean="0">
                <a:latin typeface="Consolas"/>
              </a:rPr>
              <a:t> </a:t>
            </a: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mappings</a:t>
            </a:r>
            <a:r>
              <a:rPr lang="it-IT" sz="2800" dirty="0">
                <a:latin typeface="Consolas"/>
              </a:rPr>
              <a:t> || /</a:t>
            </a:r>
            <a:r>
              <a:rPr lang="it-IT" sz="2800" dirty="0" err="1" smtClean="0">
                <a:latin typeface="Consolas"/>
              </a:rPr>
              <a:t>mappings.json</a:t>
            </a:r>
            <a:r>
              <a:rPr lang="it-IT" sz="2800" dirty="0" smtClean="0">
                <a:latin typeface="Consolas"/>
              </a:rPr>
              <a:t> </a:t>
            </a:r>
          </a:p>
          <a:p>
            <a:endParaRPr lang="it-IT" sz="2800" dirty="0">
              <a:latin typeface="Consolas"/>
            </a:endParaRPr>
          </a:p>
          <a:p>
            <a:r>
              <a:rPr lang="it-IT" sz="2800" dirty="0" err="1" smtClean="0">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metrics</a:t>
            </a:r>
            <a:r>
              <a:rPr lang="it-IT" sz="2800" dirty="0">
                <a:latin typeface="Consolas"/>
              </a:rPr>
              <a:t> || /</a:t>
            </a:r>
            <a:r>
              <a:rPr lang="it-IT" sz="2800" dirty="0" err="1" smtClean="0">
                <a:latin typeface="Consolas"/>
              </a:rPr>
              <a:t>metrics.json</a:t>
            </a:r>
            <a:r>
              <a:rPr lang="it-IT" sz="2800" dirty="0" smtClean="0">
                <a:latin typeface="Consolas"/>
              </a:rPr>
              <a:t> </a:t>
            </a: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beans</a:t>
            </a:r>
            <a:r>
              <a:rPr lang="it-IT" sz="2800" dirty="0">
                <a:latin typeface="Consolas"/>
              </a:rPr>
              <a:t> || /</a:t>
            </a:r>
            <a:r>
              <a:rPr lang="it-IT" sz="2800" dirty="0" err="1" smtClean="0">
                <a:latin typeface="Consolas"/>
              </a:rPr>
              <a:t>beans.json</a:t>
            </a:r>
            <a:r>
              <a:rPr lang="it-IT" sz="2800" dirty="0" smtClean="0">
                <a:latin typeface="Consolas"/>
              </a:rPr>
              <a:t> </a:t>
            </a: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health</a:t>
            </a:r>
            <a:r>
              <a:rPr lang="it-IT" sz="2800" dirty="0">
                <a:latin typeface="Consolas"/>
              </a:rPr>
              <a:t> || /</a:t>
            </a:r>
            <a:r>
              <a:rPr lang="it-IT" sz="2800" dirty="0" err="1" smtClean="0">
                <a:latin typeface="Consolas"/>
              </a:rPr>
              <a:t>health.json</a:t>
            </a:r>
            <a:r>
              <a:rPr lang="it-IT" sz="2800" dirty="0" smtClean="0">
                <a:latin typeface="Consolas"/>
              </a:rPr>
              <a:t> </a:t>
            </a:r>
          </a:p>
          <a:p>
            <a:endParaRPr lang="it-IT" sz="2800" dirty="0">
              <a:latin typeface="Consolas"/>
            </a:endParaRPr>
          </a:p>
          <a:p>
            <a:r>
              <a:rPr lang="it-IT" sz="2800" dirty="0" err="1" smtClean="0">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env</a:t>
            </a:r>
            <a:r>
              <a:rPr lang="it-IT" sz="2800" dirty="0">
                <a:latin typeface="Consolas"/>
              </a:rPr>
              <a:t> || /</a:t>
            </a:r>
            <a:r>
              <a:rPr lang="it-IT" sz="2800" dirty="0" err="1">
                <a:latin typeface="Consolas"/>
              </a:rPr>
              <a:t>env.json</a:t>
            </a:r>
            <a:r>
              <a:rPr lang="it-IT" sz="2800" dirty="0" smtClean="0">
                <a:latin typeface="Consolas"/>
              </a:rPr>
              <a:t>]</a:t>
            </a:r>
          </a:p>
          <a:p>
            <a:endParaRPr lang="it-IT" sz="2800" dirty="0">
              <a:latin typeface="Consolas"/>
            </a:endParaRPr>
          </a:p>
          <a:p>
            <a:r>
              <a:rPr lang="it-IT" sz="2800" dirty="0" err="1" smtClean="0">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autoconfig</a:t>
            </a:r>
            <a:r>
              <a:rPr lang="it-IT" sz="2800" dirty="0">
                <a:latin typeface="Consolas"/>
              </a:rPr>
              <a:t> || /</a:t>
            </a:r>
            <a:r>
              <a:rPr lang="it-IT" sz="2800" dirty="0" err="1" smtClean="0">
                <a:latin typeface="Consolas"/>
              </a:rPr>
              <a:t>autoconfig.json</a:t>
            </a:r>
            <a:endParaRPr lang="it-IT" sz="2800" dirty="0" smtClean="0">
              <a:latin typeface="Consolas"/>
            </a:endParaRPr>
          </a:p>
          <a:p>
            <a:r>
              <a:rPr lang="it-IT" sz="2800" dirty="0" smtClean="0">
                <a:latin typeface="Consolas"/>
              </a:rPr>
              <a:t> </a:t>
            </a:r>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"{[/info || /</a:t>
            </a:r>
            <a:r>
              <a:rPr lang="it-IT" sz="2800" dirty="0" err="1" smtClean="0">
                <a:latin typeface="Consolas"/>
              </a:rPr>
              <a:t>info.json</a:t>
            </a:r>
            <a:r>
              <a:rPr lang="it-IT" sz="2800" dirty="0" smtClean="0">
                <a:latin typeface="Consolas"/>
              </a:rPr>
              <a:t> </a:t>
            </a:r>
          </a:p>
          <a:p>
            <a:endParaRPr lang="it-IT" sz="2800" dirty="0">
              <a:latin typeface="Consolas"/>
            </a:endParaRPr>
          </a:p>
          <a:p>
            <a:r>
              <a:rPr lang="it-IT" sz="2800" dirty="0" err="1" smtClean="0">
                <a:latin typeface="Consolas"/>
              </a:rPr>
              <a:t>TomcatEmbeddedServletContainer</a:t>
            </a:r>
            <a:r>
              <a:rPr lang="it-IT" sz="2800" dirty="0">
                <a:latin typeface="Consolas"/>
              </a:rPr>
              <a:t>: </a:t>
            </a:r>
            <a:r>
              <a:rPr lang="it-IT" sz="2800" dirty="0" err="1">
                <a:latin typeface="Consolas"/>
              </a:rPr>
              <a:t>Tomcat</a:t>
            </a:r>
            <a:r>
              <a:rPr lang="it-IT" sz="2800" dirty="0">
                <a:latin typeface="Consolas"/>
              </a:rPr>
              <a:t> </a:t>
            </a:r>
            <a:r>
              <a:rPr lang="it-IT" sz="2800" dirty="0" err="1">
                <a:latin typeface="Consolas"/>
              </a:rPr>
              <a:t>started</a:t>
            </a:r>
            <a:r>
              <a:rPr lang="it-IT" sz="2800" dirty="0">
                <a:latin typeface="Consolas"/>
              </a:rPr>
              <a:t> on </a:t>
            </a:r>
            <a:r>
              <a:rPr lang="it-IT" sz="2800" dirty="0" err="1">
                <a:latin typeface="Consolas"/>
              </a:rPr>
              <a:t>port</a:t>
            </a:r>
            <a:r>
              <a:rPr lang="it-IT" sz="2800" dirty="0">
                <a:latin typeface="Consolas"/>
              </a:rPr>
              <a:t>(s): 7111 (http)</a:t>
            </a:r>
          </a:p>
          <a:p>
            <a:endParaRPr lang="it-IT" sz="2800" dirty="0">
              <a:latin typeface="Consolas"/>
            </a:endParaRPr>
          </a:p>
          <a:p>
            <a:r>
              <a:rPr lang="it-IT" sz="2800" dirty="0" smtClean="0">
                <a:latin typeface="Consolas"/>
              </a:rPr>
              <a:t>  	</a:t>
            </a:r>
            <a:r>
              <a:rPr lang="it-IT" sz="2800" dirty="0" err="1" smtClean="0">
                <a:latin typeface="Consolas"/>
              </a:rPr>
              <a:t>cloud.services.mySqlBackingServices.connection.jdbcurl</a:t>
            </a:r>
            <a:r>
              <a:rPr lang="it-IT" sz="2800" dirty="0" smtClean="0">
                <a:latin typeface="Consolas"/>
              </a:rPr>
              <a:t> </a:t>
            </a:r>
            <a:r>
              <a:rPr lang="it-IT" sz="2800" dirty="0">
                <a:latin typeface="Consolas"/>
              </a:rPr>
              <a:t>JDBC URL= </a:t>
            </a:r>
            <a:r>
              <a:rPr lang="it-IT" sz="2800" dirty="0" smtClean="0">
                <a:latin typeface="Consolas"/>
              </a:rPr>
              <a:t>NOT IN A CLOUD ENV</a:t>
            </a:r>
            <a:endParaRPr lang="it-IT" sz="2800" dirty="0">
              <a:latin typeface="Consolas"/>
            </a:endParaRPr>
          </a:p>
          <a:p>
            <a:endParaRPr lang="it-IT" sz="2800" dirty="0">
              <a:latin typeface="Consolas"/>
            </a:endParaRPr>
          </a:p>
          <a:p>
            <a:r>
              <a:rPr lang="it-IT" sz="2800" dirty="0">
                <a:latin typeface="Consolas"/>
              </a:rPr>
              <a:t> </a:t>
            </a:r>
            <a:r>
              <a:rPr lang="it-IT" sz="2800" dirty="0" smtClean="0">
                <a:latin typeface="Consolas"/>
              </a:rPr>
              <a:t>	DATASOURCE </a:t>
            </a:r>
            <a:r>
              <a:rPr lang="it-IT" sz="2800" dirty="0">
                <a:latin typeface="Consolas"/>
              </a:rPr>
              <a:t>URL=</a:t>
            </a:r>
            <a:r>
              <a:rPr lang="it-IT" sz="2800" dirty="0" err="1">
                <a:latin typeface="Consolas"/>
              </a:rPr>
              <a:t>jdbc:mysql</a:t>
            </a:r>
            <a:r>
              <a:rPr lang="it-IT" sz="2800" dirty="0">
                <a:latin typeface="Consolas"/>
              </a:rPr>
              <a:t>://</a:t>
            </a:r>
            <a:r>
              <a:rPr lang="it-IT" sz="2800" dirty="0" err="1">
                <a:latin typeface="Consolas"/>
              </a:rPr>
              <a:t>localhost</a:t>
            </a:r>
            <a:r>
              <a:rPr lang="it-IT" sz="2800" dirty="0">
                <a:latin typeface="Consolas"/>
              </a:rPr>
              <a:t>/</a:t>
            </a:r>
            <a:r>
              <a:rPr lang="it-IT" sz="2800" dirty="0" err="1">
                <a:latin typeface="Consolas"/>
              </a:rPr>
              <a:t>bookabattery_db_pws</a:t>
            </a:r>
            <a:r>
              <a:rPr lang="it-IT" sz="2800" dirty="0" smtClean="0">
                <a:latin typeface="Consolas"/>
              </a:rPr>
              <a:t>.</a:t>
            </a:r>
            <a:endParaRPr lang="it-IT" sz="2800" dirty="0">
              <a:latin typeface="Consolas"/>
            </a:endParaRPr>
          </a:p>
          <a:p>
            <a:endParaRPr lang="it-IT" sz="2800" dirty="0">
              <a:latin typeface="Consolas"/>
            </a:endParaRPr>
          </a:p>
          <a:p>
            <a:r>
              <a:rPr lang="it-IT" sz="2800" dirty="0" smtClean="0">
                <a:latin typeface="Consolas"/>
              </a:rPr>
              <a:t>INFO </a:t>
            </a:r>
            <a:r>
              <a:rPr lang="it-IT" sz="2800" dirty="0">
                <a:latin typeface="Consolas"/>
              </a:rPr>
              <a:t>[</a:t>
            </a:r>
            <a:r>
              <a:rPr lang="it-IT" sz="2800" dirty="0" err="1">
                <a:latin typeface="Consolas"/>
              </a:rPr>
              <a:t>main</a:t>
            </a:r>
            <a:r>
              <a:rPr lang="it-IT" sz="2800" dirty="0">
                <a:latin typeface="Consolas"/>
              </a:rPr>
              <a:t>] --- Application: </a:t>
            </a:r>
            <a:r>
              <a:rPr lang="it-IT" sz="2800" dirty="0" err="1">
                <a:latin typeface="Consolas"/>
              </a:rPr>
              <a:t>Started</a:t>
            </a:r>
            <a:r>
              <a:rPr lang="it-IT" sz="2800" dirty="0">
                <a:latin typeface="Consolas"/>
              </a:rPr>
              <a:t> Application in 12.083 </a:t>
            </a:r>
            <a:r>
              <a:rPr lang="it-IT" sz="2800" dirty="0" err="1">
                <a:latin typeface="Consolas"/>
              </a:rPr>
              <a:t>seconds</a:t>
            </a:r>
            <a:r>
              <a:rPr lang="it-IT" sz="2800" dirty="0">
                <a:latin typeface="Consolas"/>
              </a:rPr>
              <a:t> (JVM </a:t>
            </a:r>
            <a:r>
              <a:rPr lang="it-IT" sz="2800" dirty="0" err="1">
                <a:latin typeface="Consolas"/>
              </a:rPr>
              <a:t>running</a:t>
            </a:r>
            <a:r>
              <a:rPr lang="it-IT" sz="2800" dirty="0">
                <a:latin typeface="Consolas"/>
              </a:rPr>
              <a:t> for 16.066)</a:t>
            </a:r>
          </a:p>
        </p:txBody>
      </p:sp>
      <p:sp>
        <p:nvSpPr>
          <p:cNvPr id="9" name="Freccia in giù 8"/>
          <p:cNvSpPr/>
          <p:nvPr/>
        </p:nvSpPr>
        <p:spPr bwMode="auto">
          <a:xfrm rot="5400000">
            <a:off x="9044255" y="857325"/>
            <a:ext cx="870906" cy="177621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Freccia in giù 9"/>
          <p:cNvSpPr/>
          <p:nvPr/>
        </p:nvSpPr>
        <p:spPr bwMode="auto">
          <a:xfrm rot="5400000">
            <a:off x="14736309" y="8493577"/>
            <a:ext cx="870906" cy="177621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Freccia in giù 10"/>
          <p:cNvSpPr/>
          <p:nvPr/>
        </p:nvSpPr>
        <p:spPr bwMode="auto">
          <a:xfrm rot="5400000">
            <a:off x="18310340" y="9364484"/>
            <a:ext cx="870906" cy="177621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4080265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012134767"/>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INTEGRATION TEST</a:t>
            </a:r>
            <a:endParaRPr lang="it-IT" dirty="0"/>
          </a:p>
        </p:txBody>
      </p:sp>
      <p:sp>
        <p:nvSpPr>
          <p:cNvPr id="3" name="Segnaposto contenuto 2"/>
          <p:cNvSpPr>
            <a:spLocks noGrp="1"/>
          </p:cNvSpPr>
          <p:nvPr>
            <p:ph idx="1"/>
          </p:nvPr>
        </p:nvSpPr>
        <p:spPr/>
        <p:txBody>
          <a:bodyPr/>
          <a:lstStyle/>
          <a:p>
            <a:r>
              <a:rPr lang="it-IT" dirty="0" err="1" smtClean="0"/>
              <a:t>Docker</a:t>
            </a:r>
            <a:r>
              <a:rPr lang="it-IT" dirty="0" smtClean="0"/>
              <a:t> </a:t>
            </a:r>
            <a:r>
              <a:rPr lang="it-IT" dirty="0" err="1" smtClean="0"/>
              <a:t>local</a:t>
            </a:r>
            <a:endParaRPr lang="it-IT" dirty="0" smtClean="0"/>
          </a:p>
          <a:p>
            <a:pPr lvl="1"/>
            <a:r>
              <a:rPr lang="it-IT" dirty="0" smtClean="0"/>
              <a:t>Special images with data </a:t>
            </a:r>
            <a:r>
              <a:rPr lang="it-IT" dirty="0" err="1" smtClean="0"/>
              <a:t>specific</a:t>
            </a:r>
            <a:r>
              <a:rPr lang="it-IT" dirty="0" smtClean="0"/>
              <a:t> for test </a:t>
            </a:r>
          </a:p>
          <a:p>
            <a:r>
              <a:rPr lang="it-IT" dirty="0" err="1" smtClean="0"/>
              <a:t>Mysql</a:t>
            </a:r>
            <a:r>
              <a:rPr lang="it-IT" dirty="0" smtClean="0"/>
              <a:t> introduce </a:t>
            </a:r>
            <a:r>
              <a:rPr lang="it-IT" dirty="0" err="1" smtClean="0"/>
              <a:t>configuration</a:t>
            </a:r>
            <a:r>
              <a:rPr lang="it-IT" dirty="0" smtClean="0"/>
              <a:t> </a:t>
            </a:r>
            <a:r>
              <a:rPr lang="it-IT" dirty="0" err="1" smtClean="0"/>
              <a:t>properties</a:t>
            </a:r>
            <a:endParaRPr lang="it-IT" dirty="0" smtClean="0"/>
          </a:p>
          <a:p>
            <a:r>
              <a:rPr lang="it-IT" dirty="0" err="1" smtClean="0"/>
              <a:t>Docker</a:t>
            </a:r>
            <a:r>
              <a:rPr lang="it-IT" dirty="0" smtClean="0"/>
              <a:t> file </a:t>
            </a:r>
          </a:p>
          <a:p>
            <a:r>
              <a:rPr lang="it-IT" dirty="0" err="1" smtClean="0"/>
              <a:t>Maven</a:t>
            </a:r>
            <a:r>
              <a:rPr lang="it-IT" dirty="0" smtClean="0"/>
              <a:t> </a:t>
            </a:r>
            <a:r>
              <a:rPr lang="it-IT" dirty="0" err="1" smtClean="0"/>
              <a:t>directives</a:t>
            </a:r>
            <a:endParaRPr lang="it-IT" dirty="0" smtClean="0"/>
          </a:p>
          <a:p>
            <a:r>
              <a:rPr lang="it-IT" dirty="0" smtClean="0"/>
              <a:t>Start </a:t>
            </a:r>
            <a:r>
              <a:rPr lang="it-IT" dirty="0" err="1" smtClean="0"/>
              <a:t>docker</a:t>
            </a:r>
            <a:r>
              <a:rPr lang="it-IT" dirty="0" smtClean="0"/>
              <a:t> </a:t>
            </a:r>
          </a:p>
          <a:p>
            <a:pPr lvl="1"/>
            <a:r>
              <a:rPr lang="it-IT" dirty="0" err="1" smtClean="0"/>
              <a:t>Follow</a:t>
            </a:r>
            <a:r>
              <a:rPr lang="it-IT" dirty="0" smtClean="0"/>
              <a:t> demo </a:t>
            </a:r>
            <a:r>
              <a:rPr lang="it-IT" dirty="0" err="1" smtClean="0"/>
              <a:t>docker</a:t>
            </a:r>
            <a:r>
              <a:rPr lang="it-IT" dirty="0" smtClean="0"/>
              <a:t> </a:t>
            </a:r>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3568" y="5345832"/>
            <a:ext cx="8482069" cy="9361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13004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it-IT" sz="2800" dirty="0" smtClean="0"/>
              <a:t> </a:t>
            </a:r>
            <a:r>
              <a:rPr lang="it-IT" sz="2800" b="1" dirty="0" err="1"/>
              <a:t>Introduction</a:t>
            </a:r>
            <a:r>
              <a:rPr lang="it-IT" sz="2800" b="1" dirty="0"/>
              <a:t> to </a:t>
            </a:r>
            <a:r>
              <a:rPr lang="it-IT" sz="2800" b="1" dirty="0" err="1"/>
              <a:t>Docker</a:t>
            </a:r>
            <a:endParaRPr lang="it-IT" sz="2800" b="1" dirty="0"/>
          </a:p>
          <a:p>
            <a:pPr marL="0" indent="0">
              <a:buNone/>
            </a:pPr>
            <a:r>
              <a:rPr lang="en-US" sz="2800" dirty="0" err="1"/>
              <a:t>Docker</a:t>
            </a:r>
            <a:r>
              <a:rPr lang="en-US" sz="2800" dirty="0"/>
              <a:t> is a </a:t>
            </a:r>
            <a:r>
              <a:rPr lang="en-US" sz="2800" dirty="0" smtClean="0"/>
              <a:t>way </a:t>
            </a:r>
            <a:r>
              <a:rPr lang="en-US" sz="2800" dirty="0"/>
              <a:t>to containerize applications </a:t>
            </a:r>
            <a:r>
              <a:rPr lang="en-US" sz="2800" strike="sngStrike" dirty="0"/>
              <a:t>that is becomingly increasingly popular</a:t>
            </a:r>
            <a:r>
              <a:rPr lang="en-US" sz="2800" dirty="0"/>
              <a:t>. </a:t>
            </a:r>
            <a:endParaRPr lang="en-US" sz="2800" dirty="0" smtClean="0"/>
          </a:p>
          <a:p>
            <a:pPr marL="0" indent="0">
              <a:buNone/>
            </a:pPr>
            <a:r>
              <a:rPr lang="en-US" sz="2800" dirty="0" smtClean="0"/>
              <a:t>It </a:t>
            </a:r>
            <a:r>
              <a:rPr lang="en-US" sz="2800" dirty="0"/>
              <a:t>allows </a:t>
            </a:r>
            <a:r>
              <a:rPr lang="en-US" sz="2800" dirty="0" smtClean="0"/>
              <a:t>to package a </a:t>
            </a:r>
            <a:r>
              <a:rPr lang="en-US" sz="2800" dirty="0" err="1" smtClean="0"/>
              <a:t>microservice</a:t>
            </a:r>
            <a:r>
              <a:rPr lang="en-US" sz="2800" dirty="0" smtClean="0"/>
              <a:t> </a:t>
            </a:r>
            <a:r>
              <a:rPr lang="en-US" sz="2800" dirty="0"/>
              <a:t>in a standardized portable format </a:t>
            </a:r>
            <a:r>
              <a:rPr lang="en-US" sz="2800" strike="sngStrike" dirty="0"/>
              <a:t>that’s</a:t>
            </a:r>
            <a:r>
              <a:rPr lang="en-US" sz="2800" dirty="0"/>
              <a:t> independent of the technology used to</a:t>
            </a:r>
          </a:p>
          <a:p>
            <a:pPr marL="0" indent="0">
              <a:buNone/>
            </a:pPr>
            <a:r>
              <a:rPr lang="en-US" sz="2800" dirty="0"/>
              <a:t>implement the service. </a:t>
            </a:r>
            <a:r>
              <a:rPr lang="en-US" sz="2800" strike="sngStrike" dirty="0"/>
              <a:t>At runtime it provides a high degree of isolation between different services</a:t>
            </a:r>
            <a:r>
              <a:rPr lang="en-US" sz="2800" dirty="0"/>
              <a:t>. However,</a:t>
            </a:r>
          </a:p>
          <a:p>
            <a:pPr marL="0" indent="0">
              <a:buNone/>
            </a:pPr>
            <a:r>
              <a:rPr lang="en-US" sz="2800" dirty="0"/>
              <a:t>unlike virtual </a:t>
            </a:r>
            <a:r>
              <a:rPr lang="en-US" sz="2800" dirty="0" smtClean="0"/>
              <a:t>machines, </a:t>
            </a:r>
            <a:r>
              <a:rPr lang="en-US" sz="2800" dirty="0" err="1" smtClean="0"/>
              <a:t>Docker</a:t>
            </a:r>
            <a:r>
              <a:rPr lang="en-US" sz="2800" dirty="0" smtClean="0"/>
              <a:t> </a:t>
            </a:r>
            <a:r>
              <a:rPr lang="en-US" sz="2800" dirty="0"/>
              <a:t>containers are extremely lightweight and as a result can be built and started</a:t>
            </a:r>
          </a:p>
          <a:p>
            <a:pPr marL="0" indent="0">
              <a:buNone/>
            </a:pPr>
            <a:r>
              <a:rPr lang="en-US" sz="2800" dirty="0"/>
              <a:t>extremely quickly. </a:t>
            </a:r>
            <a:endParaRPr lang="en-US" sz="2800" dirty="0" smtClean="0"/>
          </a:p>
          <a:p>
            <a:pPr marL="0" indent="0">
              <a:buNone/>
            </a:pPr>
            <a:r>
              <a:rPr lang="en-US" sz="2800" dirty="0" smtClean="0"/>
              <a:t>A </a:t>
            </a:r>
            <a:r>
              <a:rPr lang="en-US" sz="2800" dirty="0"/>
              <a:t>container can typically be built in just a few seconds and starting a container simply</a:t>
            </a:r>
          </a:p>
          <a:p>
            <a:pPr marL="0" indent="0">
              <a:buNone/>
            </a:pPr>
            <a:r>
              <a:rPr lang="en-US" sz="2800" dirty="0"/>
              <a:t>consists of starting the service’s process(</a:t>
            </a:r>
            <a:r>
              <a:rPr lang="en-US" sz="2800" dirty="0" err="1"/>
              <a:t>es</a:t>
            </a:r>
            <a:r>
              <a:rPr lang="en-US" sz="2800" dirty="0" smtClean="0"/>
              <a:t>).</a:t>
            </a:r>
          </a:p>
          <a:p>
            <a:pPr marL="0" indent="0">
              <a:buNone/>
            </a:pPr>
            <a:r>
              <a:rPr lang="en-US" sz="2800" dirty="0" err="1" smtClean="0"/>
              <a:t>Docker</a:t>
            </a:r>
            <a:r>
              <a:rPr lang="en-US" sz="2800" dirty="0" smtClean="0"/>
              <a:t> </a:t>
            </a:r>
            <a:r>
              <a:rPr lang="en-US" sz="2800" dirty="0"/>
              <a:t>runs on a variety of platforms. It runs natively on Linux. You can also run </a:t>
            </a:r>
            <a:r>
              <a:rPr lang="en-US" sz="2800" dirty="0" err="1"/>
              <a:t>Docker</a:t>
            </a:r>
            <a:r>
              <a:rPr lang="en-US" sz="2800" dirty="0"/>
              <a:t> on Windows and Mac</a:t>
            </a:r>
          </a:p>
          <a:p>
            <a:pPr marL="0" indent="0">
              <a:buNone/>
            </a:pPr>
            <a:r>
              <a:rPr lang="en-US" sz="2800" dirty="0"/>
              <a:t>OSX using Boot2Docker, which runs the </a:t>
            </a:r>
            <a:r>
              <a:rPr lang="en-US" sz="2800" dirty="0" err="1"/>
              <a:t>Docker</a:t>
            </a:r>
            <a:r>
              <a:rPr lang="en-US" sz="2800" dirty="0"/>
              <a:t> daemon in a </a:t>
            </a:r>
            <a:r>
              <a:rPr lang="en-US" sz="2800" dirty="0" err="1"/>
              <a:t>VirtualBox</a:t>
            </a:r>
            <a:r>
              <a:rPr lang="en-US" sz="2800" dirty="0"/>
              <a:t> VM. </a:t>
            </a:r>
            <a:endParaRPr lang="en-US" sz="2800" dirty="0" smtClean="0"/>
          </a:p>
          <a:p>
            <a:pPr marL="0" indent="0">
              <a:buNone/>
            </a:pPr>
            <a:r>
              <a:rPr lang="en-US" sz="2800" dirty="0" smtClean="0"/>
              <a:t>Some </a:t>
            </a:r>
            <a:r>
              <a:rPr lang="en-US" sz="2800" dirty="0"/>
              <a:t>clouds also have </a:t>
            </a:r>
            <a:r>
              <a:rPr lang="en-US" sz="2800" dirty="0" smtClean="0"/>
              <a:t>added extra </a:t>
            </a:r>
            <a:r>
              <a:rPr lang="en-US" sz="2800" dirty="0"/>
              <a:t>support for </a:t>
            </a:r>
            <a:r>
              <a:rPr lang="en-US" sz="2800" dirty="0" err="1"/>
              <a:t>Docker</a:t>
            </a:r>
            <a:r>
              <a:rPr lang="en-US" sz="2800" strike="sngStrike" dirty="0"/>
              <a:t>. For example, not only can you run </a:t>
            </a:r>
            <a:r>
              <a:rPr lang="en-US" sz="2800" strike="sngStrike" dirty="0" err="1"/>
              <a:t>Docker</a:t>
            </a:r>
            <a:r>
              <a:rPr lang="en-US" sz="2800" strike="sngStrike" dirty="0"/>
              <a:t> inside your EC2 instances but you can also</a:t>
            </a:r>
          </a:p>
          <a:p>
            <a:pPr marL="0" indent="0">
              <a:buNone/>
            </a:pPr>
            <a:r>
              <a:rPr lang="en-US" sz="2800" strike="sngStrike" dirty="0"/>
              <a:t>use Elastic Beanstalk to run </a:t>
            </a:r>
            <a:r>
              <a:rPr lang="en-US" sz="2800" strike="sngStrike" dirty="0" err="1"/>
              <a:t>Docker</a:t>
            </a:r>
            <a:r>
              <a:rPr lang="en-US" sz="2800" strike="sngStrike" dirty="0"/>
              <a:t> containers. Amazon also recently announced the Amazon EC2 Container</a:t>
            </a:r>
          </a:p>
          <a:p>
            <a:pPr marL="0" indent="0">
              <a:buNone/>
            </a:pPr>
            <a:r>
              <a:rPr lang="en-US" sz="2800" strike="sngStrike" dirty="0"/>
              <a:t>Service, which is a hosted </a:t>
            </a:r>
            <a:r>
              <a:rPr lang="en-US" sz="2800" strike="sngStrike" dirty="0" err="1"/>
              <a:t>Docker</a:t>
            </a:r>
            <a:r>
              <a:rPr lang="en-US" sz="2800" strike="sngStrike" dirty="0"/>
              <a:t> container management service. Google Cloud also has support for </a:t>
            </a:r>
            <a:r>
              <a:rPr lang="en-US" sz="2800" strike="sngStrike" dirty="0" err="1"/>
              <a:t>Docker</a:t>
            </a:r>
            <a:r>
              <a:rPr lang="en-US" sz="2800" strike="sngStrike" dirty="0"/>
              <a:t>.</a:t>
            </a:r>
          </a:p>
          <a:p>
            <a:pPr marL="0" indent="0">
              <a:buNone/>
            </a:pPr>
            <a:r>
              <a:rPr lang="en-US" sz="2800" dirty="0" smtClean="0"/>
              <a:t>The </a:t>
            </a:r>
            <a:r>
              <a:rPr lang="en-US" sz="2800" dirty="0"/>
              <a:t>two main </a:t>
            </a:r>
            <a:r>
              <a:rPr lang="en-US" sz="2800" dirty="0" err="1"/>
              <a:t>Docker</a:t>
            </a:r>
            <a:r>
              <a:rPr lang="en-US" sz="2800" dirty="0"/>
              <a:t> concepts are </a:t>
            </a:r>
            <a:endParaRPr lang="en-US" sz="2800" dirty="0" smtClean="0"/>
          </a:p>
          <a:p>
            <a:pPr marL="0" indent="0">
              <a:buNone/>
            </a:pPr>
            <a:r>
              <a:rPr lang="en-US" sz="2800" dirty="0"/>
              <a:t>	</a:t>
            </a:r>
            <a:r>
              <a:rPr lang="en-US" sz="2800" b="1" dirty="0" smtClean="0"/>
              <a:t>image</a:t>
            </a:r>
            <a:r>
              <a:rPr lang="en-US" sz="2800" dirty="0"/>
              <a:t>, which is a portable application packaging </a:t>
            </a:r>
            <a:r>
              <a:rPr lang="en-US" sz="2800" dirty="0" smtClean="0"/>
              <a:t>format,</a:t>
            </a:r>
          </a:p>
          <a:p>
            <a:pPr marL="0" indent="0">
              <a:buNone/>
            </a:pPr>
            <a:r>
              <a:rPr lang="en-US" sz="2800" dirty="0"/>
              <a:t>	</a:t>
            </a:r>
            <a:r>
              <a:rPr lang="en-US" sz="2800" dirty="0" smtClean="0"/>
              <a:t>and </a:t>
            </a:r>
            <a:r>
              <a:rPr lang="en-US" sz="2800" b="1" dirty="0" smtClean="0"/>
              <a:t>container, </a:t>
            </a:r>
            <a:r>
              <a:rPr lang="en-US" sz="2800" dirty="0" smtClean="0"/>
              <a:t>which </a:t>
            </a:r>
            <a:r>
              <a:rPr lang="en-US" sz="2800" dirty="0"/>
              <a:t>is a running image and consists of one or more sandboxed processes</a:t>
            </a:r>
            <a:r>
              <a:rPr lang="en-US" sz="2800" strike="sngStrike" dirty="0"/>
              <a:t>. Let’s first look at how images</a:t>
            </a:r>
          </a:p>
          <a:p>
            <a:pPr marL="0" indent="0">
              <a:buNone/>
            </a:pPr>
            <a:r>
              <a:rPr lang="it-IT" sz="2800" dirty="0"/>
              <a:t>work.</a:t>
            </a:r>
            <a:endParaRPr lang="it-IT" sz="2800" dirty="0" smtClean="0"/>
          </a:p>
          <a:p>
            <a:endParaRPr lang="it-IT" sz="2800" dirty="0"/>
          </a:p>
        </p:txBody>
      </p:sp>
    </p:spTree>
    <p:extLst>
      <p:ext uri="{BB962C8B-B14F-4D97-AF65-F5344CB8AC3E}">
        <p14:creationId xmlns:p14="http://schemas.microsoft.com/office/powerpoint/2010/main" val="1828915050"/>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p:txBody>
          <a:bodyPr/>
          <a:lstStyle/>
          <a:p>
            <a:pPr eaLnBrk="1" hangingPunct="1"/>
            <a:r>
              <a:rPr lang="en-US" sz="6600" b="0" dirty="0" smtClean="0"/>
              <a:t>Full lifecycle of a microservice: how to realize a fault-tolerant and reliable architecture and deliver it as a </a:t>
            </a:r>
            <a:r>
              <a:rPr lang="en-US" sz="6600" b="0" dirty="0" err="1" smtClean="0"/>
              <a:t>Docker</a:t>
            </a:r>
            <a:r>
              <a:rPr lang="en-US" sz="6600" b="0" dirty="0" smtClean="0"/>
              <a:t> container or in a Cloud environment</a:t>
            </a:r>
            <a:endParaRPr lang="it-IT" sz="6600" dirty="0" smtClean="0"/>
          </a:p>
        </p:txBody>
      </p:sp>
      <p:sp>
        <p:nvSpPr>
          <p:cNvPr id="7171" name="Rectangle 2"/>
          <p:cNvSpPr>
            <a:spLocks noGrp="1" noChangeArrowheads="1"/>
          </p:cNvSpPr>
          <p:nvPr>
            <p:ph type="body" idx="1"/>
          </p:nvPr>
        </p:nvSpPr>
        <p:spPr/>
        <p:txBody>
          <a:bodyPr/>
          <a:lstStyle/>
          <a:p>
            <a:pPr marL="914400" indent="-914400" eaLnBrk="1" hangingPunct="1">
              <a:buFontTx/>
              <a:buNone/>
            </a:pPr>
            <a:r>
              <a:rPr lang="it-IT" smtClean="0"/>
              <a:t>Luigi Bennardis</a:t>
            </a: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it-IT" sz="2800" b="1" dirty="0" err="1" smtClean="0"/>
              <a:t>Docker</a:t>
            </a:r>
            <a:r>
              <a:rPr lang="it-IT" sz="2800" b="1" dirty="0" smtClean="0"/>
              <a:t> image</a:t>
            </a:r>
          </a:p>
          <a:p>
            <a:pPr marL="0" indent="0" algn="just">
              <a:buNone/>
            </a:pPr>
            <a:r>
              <a:rPr lang="en-US" sz="2400" dirty="0" smtClean="0"/>
              <a:t>A </a:t>
            </a:r>
            <a:r>
              <a:rPr lang="en-US" sz="2400" dirty="0" err="1"/>
              <a:t>Docker</a:t>
            </a:r>
            <a:r>
              <a:rPr lang="en-US" sz="2400" dirty="0"/>
              <a:t> image is read-only file system image of an operating system and an application</a:t>
            </a:r>
            <a:r>
              <a:rPr lang="en-US" sz="2400" strike="sngStrike" dirty="0"/>
              <a:t>. It’s analogous to </a:t>
            </a:r>
            <a:r>
              <a:rPr lang="en-US" sz="2400" strike="sngStrike" dirty="0" smtClean="0"/>
              <a:t>an AWS </a:t>
            </a:r>
            <a:r>
              <a:rPr lang="en-US" sz="2400" strike="sngStrike" dirty="0"/>
              <a:t>EC2 AMI</a:t>
            </a:r>
            <a:r>
              <a:rPr lang="en-US" sz="2400" dirty="0" smtClean="0"/>
              <a:t>.</a:t>
            </a:r>
          </a:p>
          <a:p>
            <a:pPr marL="0" indent="0" algn="just">
              <a:buNone/>
            </a:pPr>
            <a:r>
              <a:rPr lang="en-US" sz="2400" dirty="0" smtClean="0"/>
              <a:t>An </a:t>
            </a:r>
            <a:r>
              <a:rPr lang="en-US" sz="2400" dirty="0"/>
              <a:t>image is self-contained and will run on any </a:t>
            </a:r>
            <a:r>
              <a:rPr lang="en-US" sz="2400" dirty="0" err="1"/>
              <a:t>Docker</a:t>
            </a:r>
            <a:r>
              <a:rPr lang="en-US" sz="2400" dirty="0"/>
              <a:t> installation. </a:t>
            </a:r>
            <a:endParaRPr lang="en-US" sz="2400" dirty="0" smtClean="0"/>
          </a:p>
          <a:p>
            <a:pPr marL="0" indent="0" algn="just">
              <a:buNone/>
            </a:pPr>
            <a:r>
              <a:rPr lang="en-US" sz="2400" dirty="0" smtClean="0"/>
              <a:t>You </a:t>
            </a:r>
            <a:r>
              <a:rPr lang="en-US" sz="2400" dirty="0"/>
              <a:t>can create an </a:t>
            </a:r>
            <a:r>
              <a:rPr lang="en-US" sz="2400" dirty="0" smtClean="0"/>
              <a:t>image from </a:t>
            </a:r>
            <a:r>
              <a:rPr lang="en-US" sz="2400" dirty="0"/>
              <a:t>scratch but normally an image is created by starting a container from existing base image, installing</a:t>
            </a:r>
          </a:p>
          <a:p>
            <a:pPr marL="0" indent="0" algn="just">
              <a:buNone/>
            </a:pPr>
            <a:r>
              <a:rPr lang="en-US" sz="2400" dirty="0"/>
              <a:t>applications by executing the same kinds of commands you would use when configuring a regular machine,</a:t>
            </a:r>
          </a:p>
          <a:p>
            <a:pPr marL="0" indent="0" algn="just">
              <a:buNone/>
            </a:pPr>
            <a:r>
              <a:rPr lang="en-US" sz="2400" dirty="0"/>
              <a:t>such as apt-get install –y and then saving the container as a new image. </a:t>
            </a:r>
            <a:endParaRPr lang="en-US" sz="2400" dirty="0" smtClean="0"/>
          </a:p>
          <a:p>
            <a:pPr marL="0" indent="0" algn="just">
              <a:buNone/>
            </a:pPr>
            <a:r>
              <a:rPr lang="en-US" sz="2400" dirty="0" smtClean="0"/>
              <a:t>For </a:t>
            </a:r>
            <a:r>
              <a:rPr lang="en-US" sz="2400" dirty="0"/>
              <a:t>example, to create an </a:t>
            </a:r>
            <a:r>
              <a:rPr lang="en-US" sz="2400" dirty="0" smtClean="0"/>
              <a:t>image containing </a:t>
            </a:r>
            <a:r>
              <a:rPr lang="en-US" sz="2400" dirty="0"/>
              <a:t>a Spring Boot based application, you could start from a vanilla Ubuntu image, install the JDK and</a:t>
            </a:r>
          </a:p>
          <a:p>
            <a:pPr marL="0" indent="0" algn="just">
              <a:buNone/>
            </a:pPr>
            <a:r>
              <a:rPr lang="en-US" sz="2400" dirty="0" smtClean="0"/>
              <a:t>then </a:t>
            </a:r>
            <a:r>
              <a:rPr lang="en-US" sz="2400" dirty="0"/>
              <a:t>install the executable JAR.</a:t>
            </a:r>
          </a:p>
          <a:p>
            <a:pPr marL="0" indent="0" algn="just">
              <a:buNone/>
            </a:pPr>
            <a:r>
              <a:rPr lang="en-US" sz="2400" strike="sngStrike" dirty="0"/>
              <a:t>In many ways, building a </a:t>
            </a:r>
            <a:r>
              <a:rPr lang="en-US" sz="2400" strike="sngStrike" dirty="0" err="1"/>
              <a:t>Docker</a:t>
            </a:r>
            <a:r>
              <a:rPr lang="en-US" sz="2400" strike="sngStrike" dirty="0"/>
              <a:t> image is similar to building an AMI. However, while an AMI is a blob of bits</a:t>
            </a:r>
            <a:r>
              <a:rPr lang="en-US" sz="2400" dirty="0"/>
              <a:t>,</a:t>
            </a:r>
          </a:p>
          <a:p>
            <a:pPr marL="0" indent="0" algn="just">
              <a:buNone/>
            </a:pPr>
            <a:r>
              <a:rPr lang="en-US" sz="2400" dirty="0"/>
              <a:t>a </a:t>
            </a:r>
            <a:r>
              <a:rPr lang="en-US" sz="2400" dirty="0" err="1"/>
              <a:t>Docker</a:t>
            </a:r>
            <a:r>
              <a:rPr lang="en-US" sz="2400" dirty="0"/>
              <a:t> image has a layered structure that dramatically reduces the amount of time needed to build and</a:t>
            </a:r>
          </a:p>
          <a:p>
            <a:pPr marL="0" indent="0" algn="just">
              <a:buNone/>
            </a:pPr>
            <a:r>
              <a:rPr lang="en-US" sz="2400" dirty="0"/>
              <a:t>deploy a </a:t>
            </a:r>
            <a:r>
              <a:rPr lang="en-US" sz="2400" dirty="0" err="1"/>
              <a:t>Docker</a:t>
            </a:r>
            <a:r>
              <a:rPr lang="en-US" sz="2400" dirty="0"/>
              <a:t> image. </a:t>
            </a:r>
            <a:endParaRPr lang="en-US" sz="2400" dirty="0" smtClean="0"/>
          </a:p>
          <a:p>
            <a:pPr marL="0" indent="0" algn="just">
              <a:buNone/>
            </a:pPr>
            <a:r>
              <a:rPr lang="en-US" sz="2400" dirty="0" smtClean="0"/>
              <a:t>An </a:t>
            </a:r>
            <a:r>
              <a:rPr lang="en-US" sz="2400" dirty="0"/>
              <a:t>image consists of a sequence of layers. When building an image, each command</a:t>
            </a:r>
          </a:p>
          <a:p>
            <a:pPr marL="0" indent="0" algn="just">
              <a:buNone/>
            </a:pPr>
            <a:r>
              <a:rPr lang="en-US" sz="2400" dirty="0"/>
              <a:t>that changes the file system (e.g. </a:t>
            </a:r>
            <a:r>
              <a:rPr lang="en-US" sz="2400" i="1" dirty="0"/>
              <a:t>apt-get install</a:t>
            </a:r>
            <a:r>
              <a:rPr lang="en-US" sz="2400" dirty="0"/>
              <a:t>) create a new layer that references it’s parent layer.</a:t>
            </a:r>
          </a:p>
          <a:p>
            <a:pPr marL="0" indent="0" algn="just">
              <a:buNone/>
            </a:pPr>
            <a:r>
              <a:rPr lang="en-US" sz="2400" dirty="0"/>
              <a:t>This layered structure has two important benefits. </a:t>
            </a:r>
            <a:endParaRPr lang="en-US" sz="2400" dirty="0" smtClean="0"/>
          </a:p>
          <a:p>
            <a:pPr marL="0" indent="0" algn="just">
              <a:buNone/>
            </a:pPr>
            <a:r>
              <a:rPr lang="en-US" sz="2400" dirty="0"/>
              <a:t>	</a:t>
            </a:r>
            <a:r>
              <a:rPr lang="en-US" sz="2400" dirty="0" smtClean="0"/>
              <a:t>First </a:t>
            </a:r>
            <a:r>
              <a:rPr lang="en-US" sz="2400" dirty="0"/>
              <a:t>it enables of sharing of layers between images, </a:t>
            </a:r>
            <a:r>
              <a:rPr lang="en-US" sz="2400" dirty="0" smtClean="0"/>
              <a:t>which means </a:t>
            </a:r>
            <a:r>
              <a:rPr lang="en-US" sz="2400" dirty="0"/>
              <a:t>that </a:t>
            </a:r>
            <a:r>
              <a:rPr lang="en-US" sz="2400" dirty="0" err="1"/>
              <a:t>Docker</a:t>
            </a:r>
            <a:r>
              <a:rPr lang="en-US" sz="2400" dirty="0"/>
              <a:t> does not need to move an entire image over the network. Only those layers that don’t </a:t>
            </a:r>
            <a:r>
              <a:rPr lang="en-US" sz="2400" dirty="0" smtClean="0"/>
              <a:t>exist on </a:t>
            </a:r>
            <a:r>
              <a:rPr lang="en-US" sz="2400" dirty="0"/>
              <a:t>the destination machine need to be copied, which usually results in a dramatic speedup</a:t>
            </a:r>
            <a:r>
              <a:rPr lang="en-US" sz="2400" dirty="0" smtClean="0"/>
              <a:t>.</a:t>
            </a:r>
          </a:p>
          <a:p>
            <a:pPr marL="0" indent="0" algn="just">
              <a:buNone/>
            </a:pPr>
            <a:r>
              <a:rPr lang="en-US" sz="2400" dirty="0"/>
              <a:t>	</a:t>
            </a:r>
            <a:r>
              <a:rPr lang="en-US" sz="2400" dirty="0" smtClean="0"/>
              <a:t> </a:t>
            </a:r>
            <a:r>
              <a:rPr lang="en-US" sz="2400" dirty="0"/>
              <a:t>Another </a:t>
            </a:r>
            <a:r>
              <a:rPr lang="en-US" sz="2400" dirty="0" smtClean="0"/>
              <a:t>important benefit </a:t>
            </a:r>
            <a:r>
              <a:rPr lang="en-US" sz="2400" dirty="0"/>
              <a:t>of the layered structure is that </a:t>
            </a:r>
            <a:r>
              <a:rPr lang="en-US" sz="2400" dirty="0" err="1"/>
              <a:t>Docker</a:t>
            </a:r>
            <a:r>
              <a:rPr lang="en-US" sz="2400" dirty="0"/>
              <a:t> aggressively caches layers when building an image. When </a:t>
            </a:r>
            <a:r>
              <a:rPr lang="en-US" sz="2400" dirty="0" err="1"/>
              <a:t>reexecuting</a:t>
            </a:r>
            <a:endParaRPr lang="en-US" sz="2400" dirty="0"/>
          </a:p>
          <a:p>
            <a:pPr marL="0" indent="0" algn="just">
              <a:buNone/>
            </a:pPr>
            <a:r>
              <a:rPr lang="en-US" sz="2400" dirty="0"/>
              <a:t>a command against an input layer </a:t>
            </a:r>
            <a:r>
              <a:rPr lang="en-US" sz="2400" dirty="0" err="1"/>
              <a:t>Docker</a:t>
            </a:r>
            <a:r>
              <a:rPr lang="en-US" sz="2400" dirty="0"/>
              <a:t> tries to skip executing the command and instead </a:t>
            </a:r>
            <a:r>
              <a:rPr lang="en-US" sz="2400" dirty="0" smtClean="0"/>
              <a:t>reuses the </a:t>
            </a:r>
            <a:r>
              <a:rPr lang="en-US" sz="2400" dirty="0"/>
              <a:t>already built output layer. As a result, building an image is usually extremely fast.</a:t>
            </a:r>
            <a:endParaRPr lang="it-IT" sz="2400" dirty="0"/>
          </a:p>
        </p:txBody>
      </p:sp>
    </p:spTree>
    <p:extLst>
      <p:ext uri="{BB962C8B-B14F-4D97-AF65-F5344CB8AC3E}">
        <p14:creationId xmlns:p14="http://schemas.microsoft.com/office/powerpoint/2010/main" val="194358966"/>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en-US" sz="3200" dirty="0"/>
              <a:t>A </a:t>
            </a:r>
            <a:r>
              <a:rPr lang="en-US" sz="3200" dirty="0" err="1"/>
              <a:t>Docker</a:t>
            </a:r>
            <a:r>
              <a:rPr lang="en-US" sz="3200" dirty="0"/>
              <a:t> container is a running image consisting of one or more sandboxed processes</a:t>
            </a:r>
            <a:r>
              <a:rPr lang="en-US" sz="3200" dirty="0" smtClean="0"/>
              <a:t>.</a:t>
            </a:r>
          </a:p>
          <a:p>
            <a:r>
              <a:rPr lang="en-US" sz="3200" dirty="0" err="1" smtClean="0"/>
              <a:t>Docker</a:t>
            </a:r>
            <a:r>
              <a:rPr lang="en-US" sz="3200" dirty="0" smtClean="0"/>
              <a:t> </a:t>
            </a:r>
            <a:r>
              <a:rPr lang="en-US" sz="3200" dirty="0"/>
              <a:t>isolates a container’s processes using a variety of mechanisms including relatively mature OS-level virtualization mechanisms such as control groups and namespaces. Each process group has its own root file-system. Process groups can be assigned resource limits, e.g. CPU and memory limits. In the same way that a hypervisor divides up the hardware amongst virtual machines, this mechanism divides up the OS between process groups. Each </a:t>
            </a:r>
            <a:r>
              <a:rPr lang="en-US" sz="3200" dirty="0" err="1"/>
              <a:t>Docker</a:t>
            </a:r>
            <a:r>
              <a:rPr lang="en-US" sz="3200" dirty="0"/>
              <a:t> container is a process group.</a:t>
            </a:r>
          </a:p>
          <a:p>
            <a:r>
              <a:rPr lang="en-US" sz="3200" dirty="0" err="1"/>
              <a:t>Docker</a:t>
            </a:r>
            <a:r>
              <a:rPr lang="en-US" sz="3200" dirty="0"/>
              <a:t> also isolates the networking portion of each container. When </a:t>
            </a:r>
            <a:r>
              <a:rPr lang="en-US" sz="3200" dirty="0" err="1"/>
              <a:t>Docker</a:t>
            </a:r>
            <a:r>
              <a:rPr lang="en-US" sz="3200" dirty="0"/>
              <a:t> is installed, it creates a virtual interface called docker0 on the host and sets up subnet. Each container is given it’s own virtual interface called eth0 (within the container’s namespace), which is assigned an available IP address from the </a:t>
            </a:r>
            <a:r>
              <a:rPr lang="en-US" sz="3200" dirty="0" err="1"/>
              <a:t>Docker</a:t>
            </a:r>
            <a:r>
              <a:rPr lang="en-US" sz="3200" dirty="0"/>
              <a:t> subnet. This means, for example, that a Spring Boot application running in a container listens on port 8080 of the virtual interface that’s specific to its container. Later on we will look how you can enable a service to be accessed from outside its container by setting up a port mapping that associates a host port with a container port.</a:t>
            </a:r>
          </a:p>
          <a:p>
            <a:r>
              <a:rPr lang="en-US" sz="3200" dirty="0"/>
              <a:t>It’s important to remember that even though an image contains an entire OS a </a:t>
            </a:r>
            <a:r>
              <a:rPr lang="en-US" sz="3200" b="1" dirty="0" err="1"/>
              <a:t>Docker</a:t>
            </a:r>
            <a:r>
              <a:rPr lang="en-US" sz="3200" b="1" dirty="0"/>
              <a:t> container often only consists of the application’s processes</a:t>
            </a:r>
            <a:r>
              <a:rPr lang="en-US" sz="3200" dirty="0"/>
              <a:t>. </a:t>
            </a:r>
            <a:r>
              <a:rPr lang="en-US" sz="3200" b="1" dirty="0"/>
              <a:t>You often don’t need to start any of the typical OS processes </a:t>
            </a:r>
            <a:r>
              <a:rPr lang="en-US" sz="3200" dirty="0"/>
              <a:t>such as </a:t>
            </a:r>
            <a:r>
              <a:rPr lang="en-US" sz="3200" dirty="0" err="1"/>
              <a:t>initd</a:t>
            </a:r>
            <a:r>
              <a:rPr lang="en-US" sz="3200" dirty="0"/>
              <a:t>. For example, a </a:t>
            </a:r>
            <a:r>
              <a:rPr lang="en-US" sz="3200" dirty="0" err="1"/>
              <a:t>Docker</a:t>
            </a:r>
            <a:r>
              <a:rPr lang="en-US" sz="3200" dirty="0"/>
              <a:t> </a:t>
            </a:r>
            <a:r>
              <a:rPr lang="en-US" sz="3200" b="1" dirty="0"/>
              <a:t>container that runs a Spring Boot application might only start Java. </a:t>
            </a:r>
            <a:r>
              <a:rPr lang="en-US" sz="3200" dirty="0"/>
              <a:t>As a result, a </a:t>
            </a:r>
            <a:r>
              <a:rPr lang="en-US" sz="3200" dirty="0" err="1"/>
              <a:t>Docker</a:t>
            </a:r>
            <a:r>
              <a:rPr lang="en-US" sz="3200" dirty="0"/>
              <a:t> container has a minimal runtime overhead and its startup time is the startup time of your application.</a:t>
            </a:r>
          </a:p>
          <a:p>
            <a:r>
              <a:rPr lang="en-US" sz="3200" strike="sngStrike" dirty="0"/>
              <a:t>Now that we have looked at basic </a:t>
            </a:r>
            <a:r>
              <a:rPr lang="en-US" sz="3200" strike="sngStrike" dirty="0" err="1"/>
              <a:t>Docker</a:t>
            </a:r>
            <a:r>
              <a:rPr lang="en-US" sz="3200" strike="sngStrike" dirty="0"/>
              <a:t> concepts let’s look at using </a:t>
            </a:r>
            <a:r>
              <a:rPr lang="en-US" sz="3200" strike="sngStrike" dirty="0" err="1"/>
              <a:t>Docker</a:t>
            </a:r>
            <a:r>
              <a:rPr lang="en-US" sz="3200" strike="sngStrike" dirty="0"/>
              <a:t> to package Spring Boot applications.</a:t>
            </a:r>
            <a:endParaRPr lang="it-IT" sz="3200" strike="sngStrike" dirty="0"/>
          </a:p>
        </p:txBody>
      </p:sp>
    </p:spTree>
    <p:extLst>
      <p:ext uri="{BB962C8B-B14F-4D97-AF65-F5344CB8AC3E}">
        <p14:creationId xmlns:p14="http://schemas.microsoft.com/office/powerpoint/2010/main" val="3921246346"/>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and Spring </a:t>
            </a:r>
            <a:r>
              <a:rPr lang="it-IT" dirty="0" err="1" smtClean="0"/>
              <a:t>Boot</a:t>
            </a:r>
            <a:r>
              <a:rPr lang="it-IT" dirty="0" smtClean="0"/>
              <a:t> </a:t>
            </a:r>
            <a:endParaRPr lang="it-IT" dirty="0"/>
          </a:p>
        </p:txBody>
      </p:sp>
      <p:sp>
        <p:nvSpPr>
          <p:cNvPr id="3" name="Segnaposto contenuto 2"/>
          <p:cNvSpPr>
            <a:spLocks noGrp="1"/>
          </p:cNvSpPr>
          <p:nvPr>
            <p:ph idx="1"/>
          </p:nvPr>
        </p:nvSpPr>
        <p:spPr/>
        <p:txBody>
          <a:bodyPr/>
          <a:lstStyle/>
          <a:p>
            <a:r>
              <a:rPr lang="en-US" sz="3200" dirty="0"/>
              <a:t>Let’s now build a </a:t>
            </a:r>
            <a:r>
              <a:rPr lang="en-US" sz="3200" dirty="0" err="1"/>
              <a:t>Docker</a:t>
            </a:r>
            <a:r>
              <a:rPr lang="en-US" sz="3200" dirty="0"/>
              <a:t> image that runs the Spring Boot application. </a:t>
            </a:r>
            <a:endParaRPr lang="en-US" sz="3200" dirty="0" smtClean="0"/>
          </a:p>
          <a:p>
            <a:r>
              <a:rPr lang="en-US" sz="3200" dirty="0" smtClean="0"/>
              <a:t>(as we </a:t>
            </a:r>
            <a:r>
              <a:rPr lang="en-US" sz="3200" dirty="0" err="1" smtClean="0"/>
              <a:t>sse</a:t>
            </a:r>
            <a:r>
              <a:rPr lang="en-US" sz="3200" dirty="0" smtClean="0"/>
              <a:t>) Spring </a:t>
            </a:r>
            <a:r>
              <a:rPr lang="en-US" sz="3200" dirty="0"/>
              <a:t>Boot packages the application as a self-contained executable JAR</a:t>
            </a:r>
            <a:r>
              <a:rPr lang="en-US" sz="3200" dirty="0" smtClean="0"/>
              <a:t>,</a:t>
            </a:r>
          </a:p>
          <a:p>
            <a:r>
              <a:rPr lang="en-US" sz="3200" dirty="0" smtClean="0"/>
              <a:t> </a:t>
            </a:r>
            <a:r>
              <a:rPr lang="en-US" sz="3200" dirty="0"/>
              <a:t>we just need to build an image containing that JAR file and Java. </a:t>
            </a:r>
            <a:endParaRPr lang="en-US" sz="3200" dirty="0" smtClean="0"/>
          </a:p>
          <a:p>
            <a:r>
              <a:rPr lang="en-US" sz="3200" dirty="0" smtClean="0"/>
              <a:t>One </a:t>
            </a:r>
            <a:r>
              <a:rPr lang="en-US" sz="3200" dirty="0"/>
              <a:t>option is to take a vanilla Ubuntu </a:t>
            </a:r>
            <a:r>
              <a:rPr lang="en-US" sz="3200" dirty="0" err="1"/>
              <a:t>Docker</a:t>
            </a:r>
            <a:r>
              <a:rPr lang="en-US" sz="3200" dirty="0"/>
              <a:t> image, install Java and install the JAR. Fortunately, we can skip the first step because it’s already been done. One of the great features of the </a:t>
            </a:r>
            <a:r>
              <a:rPr lang="en-US" sz="3200" dirty="0" err="1"/>
              <a:t>Docker</a:t>
            </a:r>
            <a:r>
              <a:rPr lang="en-US" sz="3200" dirty="0"/>
              <a:t> ecosystem is https://hub.docker.com, which is a website where the community shares </a:t>
            </a:r>
            <a:r>
              <a:rPr lang="en-US" sz="3200" dirty="0" err="1"/>
              <a:t>Docker</a:t>
            </a:r>
            <a:r>
              <a:rPr lang="en-US" sz="3200" dirty="0"/>
              <a:t> images. There are a huge number of images available including </a:t>
            </a:r>
            <a:r>
              <a:rPr lang="en-US" sz="3200" dirty="0" err="1"/>
              <a:t>dockerfile</a:t>
            </a:r>
            <a:r>
              <a:rPr lang="en-US" sz="3200" dirty="0"/>
              <a:t>/java, which provides Java images for Oracle and </a:t>
            </a:r>
            <a:r>
              <a:rPr lang="en-US" sz="3200" dirty="0" err="1"/>
              <a:t>OpenJDK</a:t>
            </a:r>
            <a:r>
              <a:rPr lang="en-US" sz="3200" dirty="0"/>
              <a:t> versions 6, 7, and 8.</a:t>
            </a:r>
          </a:p>
          <a:p>
            <a:r>
              <a:rPr lang="en-US" sz="3200" dirty="0" smtClean="0"/>
              <a:t>Once </a:t>
            </a:r>
            <a:r>
              <a:rPr lang="en-US" sz="3200" dirty="0"/>
              <a:t>we have identified a suitable base image the next step is to build a new image that runs the Spring Boot application. You could build an image manually by launching the base image and entering shell commands in pretty much the same way that you would configure a regular OS. However</a:t>
            </a:r>
            <a:r>
              <a:rPr lang="en-US" sz="3200"/>
              <a:t>, </a:t>
            </a:r>
            <a:endParaRPr lang="en-US" sz="3200" smtClean="0"/>
          </a:p>
          <a:p>
            <a:r>
              <a:rPr lang="en-US" sz="3200" smtClean="0"/>
              <a:t>it’s </a:t>
            </a:r>
            <a:r>
              <a:rPr lang="en-US" sz="3200" dirty="0"/>
              <a:t>much better to automate image creation. To do that we need to create a </a:t>
            </a:r>
            <a:r>
              <a:rPr lang="en-US" sz="3200" dirty="0" err="1"/>
              <a:t>Dockerfile</a:t>
            </a:r>
            <a:r>
              <a:rPr lang="en-US" sz="3200" dirty="0"/>
              <a:t>, which is a text file containing series of commands that tell </a:t>
            </a:r>
            <a:r>
              <a:rPr lang="en-US" sz="3200" dirty="0" err="1"/>
              <a:t>Docker</a:t>
            </a:r>
            <a:r>
              <a:rPr lang="en-US" sz="3200" dirty="0"/>
              <a:t> how to build an image. Once we have written a </a:t>
            </a:r>
            <a:r>
              <a:rPr lang="en-US" sz="3200" dirty="0" err="1"/>
              <a:t>Dockerfile</a:t>
            </a:r>
            <a:r>
              <a:rPr lang="en-US" sz="3200" dirty="0"/>
              <a:t>, we can then repeatedly build an image by running </a:t>
            </a:r>
            <a:r>
              <a:rPr lang="en-US" sz="3200" dirty="0" err="1"/>
              <a:t>docker</a:t>
            </a:r>
            <a:r>
              <a:rPr lang="en-US" sz="3200" dirty="0"/>
              <a:t> build.</a:t>
            </a:r>
            <a:endParaRPr lang="it-IT" sz="3200" dirty="0"/>
          </a:p>
        </p:txBody>
      </p:sp>
    </p:spTree>
    <p:extLst>
      <p:ext uri="{BB962C8B-B14F-4D97-AF65-F5344CB8AC3E}">
        <p14:creationId xmlns:p14="http://schemas.microsoft.com/office/powerpoint/2010/main" val="3382428679"/>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strike="sngStrike" dirty="0" err="1" smtClean="0"/>
              <a:t>commands</a:t>
            </a:r>
            <a:r>
              <a:rPr lang="it-IT" strike="sngStrike" dirty="0" smtClean="0"/>
              <a:t> </a:t>
            </a:r>
            <a:r>
              <a:rPr lang="en-US" dirty="0" err="1"/>
              <a:t>Docker</a:t>
            </a:r>
            <a:r>
              <a:rPr lang="en-US" dirty="0"/>
              <a:t> to package Spring Boot applications</a:t>
            </a:r>
            <a:endParaRPr lang="it-IT" strike="sngStrike" dirty="0"/>
          </a:p>
        </p:txBody>
      </p:sp>
      <p:sp>
        <p:nvSpPr>
          <p:cNvPr id="3" name="Segnaposto contenuto 2"/>
          <p:cNvSpPr>
            <a:spLocks noGrp="1"/>
          </p:cNvSpPr>
          <p:nvPr>
            <p:ph idx="1"/>
          </p:nvPr>
        </p:nvSpPr>
        <p:spPr/>
        <p:txBody>
          <a:bodyPr/>
          <a:lstStyle/>
          <a:p>
            <a:r>
              <a:rPr lang="en-US" sz="1600" dirty="0"/>
              <a:t>FROM </a:t>
            </a:r>
            <a:r>
              <a:rPr lang="en-US" sz="1600" dirty="0" err="1"/>
              <a:t>dockerfile</a:t>
            </a:r>
            <a:r>
              <a:rPr lang="en-US" sz="1600" dirty="0"/>
              <a:t>/java:oracle-java7 MAINTAINER chris@chrisrichardson.net EXPOSE 8080 CMD java -jar spring-boot-restful-service.jar ADD build/spring-boot-restful-service.jar /data/spring-boot-restful-service.jar</a:t>
            </a:r>
          </a:p>
          <a:p>
            <a:r>
              <a:rPr lang="en-US" sz="1600" dirty="0"/>
              <a:t>As you can see, the </a:t>
            </a:r>
            <a:r>
              <a:rPr lang="en-US" sz="1600" dirty="0" err="1"/>
              <a:t>Dockerfile</a:t>
            </a:r>
            <a:r>
              <a:rPr lang="en-US" sz="1600" dirty="0"/>
              <a:t> is very simple. It consists of the following instructions:</a:t>
            </a:r>
          </a:p>
          <a:p>
            <a:r>
              <a:rPr lang="en-US" sz="1600" dirty="0"/>
              <a:t>FROM – the FROM instruction specifies the starting image, which in this example is the Java 7 image mentioned above. The first time you build this image, </a:t>
            </a:r>
            <a:r>
              <a:rPr lang="en-US" sz="1600" dirty="0" err="1"/>
              <a:t>Docker</a:t>
            </a:r>
            <a:r>
              <a:rPr lang="en-US" sz="1600" dirty="0"/>
              <a:t> will download the Java 7 image from the central </a:t>
            </a:r>
            <a:r>
              <a:rPr lang="en-US" sz="1600" dirty="0" err="1"/>
              <a:t>Docker</a:t>
            </a:r>
            <a:r>
              <a:rPr lang="en-US" sz="1600" dirty="0"/>
              <a:t> registry MAINTAINER – this instruction simply specifies the author EXPOSE – this instruction tells </a:t>
            </a:r>
            <a:r>
              <a:rPr lang="en-US" sz="1600" dirty="0" err="1"/>
              <a:t>Docker</a:t>
            </a:r>
            <a:r>
              <a:rPr lang="en-US" sz="1600" dirty="0"/>
              <a:t> that this server process will listen on port 8080 CMD – the CMD instruction specifies the command to run (by default) when the container is started, i.e. the Spring Boot application. ADD – this instruction copies the JAR file to the specified location in the image. Note that working directory for the </a:t>
            </a:r>
            <a:r>
              <a:rPr lang="en-US" sz="1600" dirty="0" err="1"/>
              <a:t>dockerfile</a:t>
            </a:r>
            <a:r>
              <a:rPr lang="en-US" sz="1600" dirty="0"/>
              <a:t>/java image is /data so that’s why we are putting the JAR file there.</a:t>
            </a:r>
          </a:p>
          <a:p>
            <a:r>
              <a:rPr lang="en-US" sz="1600" dirty="0"/>
              <a:t>Here is the shell script that builds the image:</a:t>
            </a:r>
          </a:p>
          <a:p>
            <a:r>
              <a:rPr lang="en-US" sz="1600" dirty="0" err="1"/>
              <a:t>rm</a:t>
            </a:r>
            <a:r>
              <a:rPr lang="en-US" sz="1600" dirty="0"/>
              <a:t> -</a:t>
            </a:r>
            <a:r>
              <a:rPr lang="en-US" sz="1600" dirty="0" err="1"/>
              <a:t>fr</a:t>
            </a:r>
            <a:r>
              <a:rPr lang="en-US" sz="1600" dirty="0"/>
              <a:t> build </a:t>
            </a:r>
            <a:r>
              <a:rPr lang="en-US" sz="1600" dirty="0" err="1"/>
              <a:t>mkdir</a:t>
            </a:r>
            <a:r>
              <a:rPr lang="en-US" sz="1600" dirty="0"/>
              <a:t> build </a:t>
            </a:r>
            <a:r>
              <a:rPr lang="en-US" sz="1600" dirty="0" err="1"/>
              <a:t>cp</a:t>
            </a:r>
            <a:r>
              <a:rPr lang="en-US" sz="1600" dirty="0"/>
              <a:t> ../build/libs/spring-boot-restful-service.jar build </a:t>
            </a:r>
            <a:r>
              <a:rPr lang="en-US" sz="1600" dirty="0" err="1"/>
              <a:t>docker</a:t>
            </a:r>
            <a:r>
              <a:rPr lang="en-US" sz="1600" dirty="0"/>
              <a:t> build -t </a:t>
            </a:r>
            <a:r>
              <a:rPr lang="en-US" sz="1600" dirty="0" err="1"/>
              <a:t>sb_rest_svc</a:t>
            </a:r>
            <a:r>
              <a:rPr lang="en-US" sz="1600" dirty="0"/>
              <a:t> .</a:t>
            </a:r>
          </a:p>
          <a:p>
            <a:r>
              <a:rPr lang="en-US" sz="1600" dirty="0"/>
              <a:t>This script builds the image using the </a:t>
            </a:r>
            <a:r>
              <a:rPr lang="en-US" sz="1600" dirty="0" err="1"/>
              <a:t>docker</a:t>
            </a:r>
            <a:r>
              <a:rPr lang="en-US" sz="1600" dirty="0"/>
              <a:t> build command. The –t argument specifies the name give to the new image. The “.” argument tells </a:t>
            </a:r>
            <a:r>
              <a:rPr lang="en-US" sz="1600" dirty="0" err="1"/>
              <a:t>Docker</a:t>
            </a:r>
            <a:r>
              <a:rPr lang="en-US" sz="1600" dirty="0"/>
              <a:t> to build the image using the current working directory as what is called the context of the build. The context defines the set of files that are uploaded to the </a:t>
            </a:r>
            <a:r>
              <a:rPr lang="en-US" sz="1600" dirty="0" err="1"/>
              <a:t>Docker</a:t>
            </a:r>
            <a:r>
              <a:rPr lang="en-US" sz="1600" dirty="0"/>
              <a:t> daemon and used to build the image. At the root of the context is the </a:t>
            </a:r>
            <a:r>
              <a:rPr lang="en-US" sz="1600" dirty="0" err="1"/>
              <a:t>Dockerfile</a:t>
            </a:r>
            <a:r>
              <a:rPr lang="en-US" sz="1600" dirty="0"/>
              <a:t>, which contains commands such as ADD that reference the other files in the context. We could specify the </a:t>
            </a:r>
            <a:r>
              <a:rPr lang="en-US" sz="1600" dirty="0" err="1"/>
              <a:t>Gradle</a:t>
            </a:r>
            <a:r>
              <a:rPr lang="en-US" sz="1600" dirty="0"/>
              <a:t> project root as the context and upload the entire project to the </a:t>
            </a:r>
            <a:r>
              <a:rPr lang="en-US" sz="1600" dirty="0" err="1"/>
              <a:t>Docker</a:t>
            </a:r>
            <a:r>
              <a:rPr lang="en-US" sz="1600" dirty="0"/>
              <a:t> daemon. But since the only files needed to build the image are the </a:t>
            </a:r>
            <a:r>
              <a:rPr lang="en-US" sz="1600" dirty="0" err="1"/>
              <a:t>Dockerfile</a:t>
            </a:r>
            <a:r>
              <a:rPr lang="en-US" sz="1600" dirty="0"/>
              <a:t> and the JAR it’s much more efficient to copy the JAR file to a </a:t>
            </a:r>
            <a:r>
              <a:rPr lang="en-US" sz="1600" dirty="0" err="1"/>
              <a:t>docker</a:t>
            </a:r>
            <a:r>
              <a:rPr lang="en-US" sz="1600" dirty="0"/>
              <a:t>/build subdirectory.</a:t>
            </a:r>
          </a:p>
          <a:p>
            <a:r>
              <a:rPr lang="en-US" sz="1600" dirty="0"/>
              <a:t>Now that have packaged the application as a </a:t>
            </a:r>
            <a:r>
              <a:rPr lang="en-US" sz="1600" dirty="0" err="1"/>
              <a:t>Docker</a:t>
            </a:r>
            <a:r>
              <a:rPr lang="en-US" sz="1600" dirty="0"/>
              <a:t> image we need to run it. To do that we use the </a:t>
            </a:r>
            <a:r>
              <a:rPr lang="en-US" sz="1600" dirty="0" err="1"/>
              <a:t>docker</a:t>
            </a:r>
            <a:r>
              <a:rPr lang="en-US" sz="1600" dirty="0"/>
              <a:t> run command:</a:t>
            </a:r>
          </a:p>
          <a:p>
            <a:r>
              <a:rPr lang="en-US" sz="1600" dirty="0" err="1"/>
              <a:t>docker</a:t>
            </a:r>
            <a:r>
              <a:rPr lang="en-US" sz="1600" dirty="0"/>
              <a:t> run –d –p 8080:8080 --name </a:t>
            </a:r>
            <a:r>
              <a:rPr lang="en-US" sz="1600" dirty="0" err="1"/>
              <a:t>sb_rest_svc</a:t>
            </a:r>
            <a:r>
              <a:rPr lang="en-US" sz="1600" dirty="0"/>
              <a:t> </a:t>
            </a:r>
            <a:r>
              <a:rPr lang="en-US" sz="1600" dirty="0" err="1"/>
              <a:t>sb_rest_svc</a:t>
            </a:r>
            <a:endParaRPr lang="en-US" sz="1600" dirty="0"/>
          </a:p>
          <a:p>
            <a:r>
              <a:rPr lang="en-US" sz="1600" dirty="0"/>
              <a:t>The arguments to the run command are as follows:</a:t>
            </a:r>
          </a:p>
          <a:p>
            <a:r>
              <a:rPr lang="en-US" sz="1600" dirty="0" smtClean="0"/>
              <a:t>-</a:t>
            </a:r>
            <a:r>
              <a:rPr lang="en-US" sz="1600" dirty="0"/>
              <a:t>d – tells </a:t>
            </a:r>
            <a:r>
              <a:rPr lang="en-US" sz="1600" dirty="0" err="1"/>
              <a:t>Docker</a:t>
            </a:r>
            <a:r>
              <a:rPr lang="en-US" sz="1600" dirty="0"/>
              <a:t> to run the service as a daemon -p – specifies the port mapping for the container. In this particular case, it specifies that the container’s port 8080 should be mapped to port 8080 on the host. In other words, clients can access this service via http://host:8080 –name – specifies the name of the newly created container </a:t>
            </a:r>
            <a:r>
              <a:rPr lang="en-US" sz="1600" dirty="0" err="1"/>
              <a:t>sb_rest_svc</a:t>
            </a:r>
            <a:r>
              <a:rPr lang="en-US" sz="1600" dirty="0"/>
              <a:t> – the name of the image to run</a:t>
            </a:r>
          </a:p>
          <a:p>
            <a:r>
              <a:rPr lang="en-US" sz="1600" dirty="0"/>
              <a:t>If we execute this command, the service starts up but the Spring application context initialization fails because it doesn’t know how connect to </a:t>
            </a:r>
            <a:r>
              <a:rPr lang="en-US" sz="1600" dirty="0" err="1"/>
              <a:t>MongoDB</a:t>
            </a:r>
            <a:r>
              <a:rPr lang="en-US" sz="1600" dirty="0"/>
              <a:t> and </a:t>
            </a:r>
            <a:r>
              <a:rPr lang="en-US" sz="1600" dirty="0" err="1"/>
              <a:t>RabbitMQ</a:t>
            </a:r>
            <a:r>
              <a:rPr lang="en-US" sz="1600" dirty="0"/>
              <a:t>.</a:t>
            </a:r>
          </a:p>
          <a:p>
            <a:r>
              <a:rPr lang="en-US" sz="1600" dirty="0"/>
              <a:t>Fortunately, this problem is easy to fix because of how Spring Boot and </a:t>
            </a:r>
            <a:r>
              <a:rPr lang="en-US" sz="1600" dirty="0" err="1"/>
              <a:t>Docker</a:t>
            </a:r>
            <a:r>
              <a:rPr lang="en-US" sz="1600" dirty="0"/>
              <a:t> support environment variables. One of the nice features of Spring Boot is that it let’s you specify configuration properties using OS environment variables. Specifically, for this service we need to supply values for SPRING_DATA_MONGODB_URI, which specifies the </a:t>
            </a:r>
            <a:r>
              <a:rPr lang="en-US" sz="1600" dirty="0" err="1"/>
              <a:t>MongoDB</a:t>
            </a:r>
            <a:r>
              <a:rPr lang="en-US" sz="1600" dirty="0"/>
              <a:t> database, and SPRING_RABBITMQ_HOST, which specifies the </a:t>
            </a:r>
            <a:r>
              <a:rPr lang="en-US" sz="1600" dirty="0" err="1"/>
              <a:t>RabbitMQ</a:t>
            </a:r>
            <a:r>
              <a:rPr lang="en-US" sz="1600" dirty="0"/>
              <a:t> host.</a:t>
            </a:r>
          </a:p>
          <a:p>
            <a:r>
              <a:rPr lang="en-US" sz="1600" dirty="0"/>
              <a:t>This mechanism works extremely well with </a:t>
            </a:r>
            <a:r>
              <a:rPr lang="en-US" sz="1600" dirty="0" err="1"/>
              <a:t>Docker</a:t>
            </a:r>
            <a:r>
              <a:rPr lang="en-US" sz="1600" dirty="0"/>
              <a:t> because you can use the </a:t>
            </a:r>
            <a:r>
              <a:rPr lang="en-US" sz="1600" dirty="0" err="1"/>
              <a:t>docker</a:t>
            </a:r>
            <a:r>
              <a:rPr lang="en-US" sz="1600" dirty="0"/>
              <a:t> run command’s –e option to specify values for a container’s environment variables. For example, let’s suppose that </a:t>
            </a:r>
            <a:r>
              <a:rPr lang="en-US" sz="1600" dirty="0" err="1"/>
              <a:t>RabbitMQ</a:t>
            </a:r>
            <a:r>
              <a:rPr lang="en-US" sz="1600" dirty="0"/>
              <a:t> and Mongo are running on a machine with an IP address of 192.168.59.103. You can then run the container with the following command:</a:t>
            </a:r>
          </a:p>
          <a:p>
            <a:r>
              <a:rPr lang="en-US" sz="1600" dirty="0" err="1"/>
              <a:t>docker</a:t>
            </a:r>
            <a:r>
              <a:rPr lang="en-US" sz="1600" dirty="0"/>
              <a:t> run -d -p 8080:8080 -e SPRING_DATA_MONGODB_URI=mongodb://192.168.59.103/userregistration  -e SPRING_RABBITMQ_HOST=192.168.59.103  --name </a:t>
            </a:r>
            <a:r>
              <a:rPr lang="en-US" sz="1600" dirty="0" err="1"/>
              <a:t>sb_rest_svc</a:t>
            </a:r>
            <a:r>
              <a:rPr lang="en-US" sz="1600" dirty="0"/>
              <a:t> </a:t>
            </a:r>
            <a:r>
              <a:rPr lang="en-US" sz="1600" dirty="0" err="1"/>
              <a:t>sb_rest_svc</a:t>
            </a:r>
            <a:endParaRPr lang="en-US" sz="1600" dirty="0"/>
          </a:p>
          <a:p>
            <a:r>
              <a:rPr lang="en-US" sz="1600" dirty="0"/>
              <a:t>This command starts the service, which connects to </a:t>
            </a:r>
            <a:r>
              <a:rPr lang="en-US" sz="1600" dirty="0" err="1"/>
              <a:t>MongoDB</a:t>
            </a:r>
            <a:r>
              <a:rPr lang="en-US" sz="1600" dirty="0"/>
              <a:t> and </a:t>
            </a:r>
            <a:r>
              <a:rPr lang="en-US" sz="1600" dirty="0" err="1"/>
              <a:t>RabbitMQ</a:t>
            </a:r>
            <a:r>
              <a:rPr lang="en-US" sz="1600" dirty="0"/>
              <a:t>. You can examine the output of the process using the </a:t>
            </a:r>
            <a:r>
              <a:rPr lang="en-US" sz="1600" dirty="0" err="1"/>
              <a:t>docker</a:t>
            </a:r>
            <a:r>
              <a:rPr lang="en-US" sz="1600" dirty="0"/>
              <a:t> log command:</a:t>
            </a:r>
          </a:p>
          <a:p>
            <a:r>
              <a:rPr lang="en-US" sz="1600" dirty="0" err="1"/>
              <a:t>docker</a:t>
            </a:r>
            <a:r>
              <a:rPr lang="en-US" sz="1600" dirty="0"/>
              <a:t> logs </a:t>
            </a:r>
            <a:r>
              <a:rPr lang="en-US" sz="1600" dirty="0" err="1"/>
              <a:t>sb_rest_svc</a:t>
            </a:r>
            <a:endParaRPr lang="en-US" sz="1600" dirty="0"/>
          </a:p>
          <a:p>
            <a:r>
              <a:rPr lang="en-US" sz="1600" dirty="0"/>
              <a:t>This command outputs the </a:t>
            </a:r>
            <a:r>
              <a:rPr lang="en-US" sz="1600" dirty="0" err="1"/>
              <a:t>stdout</a:t>
            </a:r>
            <a:r>
              <a:rPr lang="en-US" sz="1600" dirty="0"/>
              <a:t>/</a:t>
            </a:r>
            <a:r>
              <a:rPr lang="en-US" sz="1600" dirty="0" err="1"/>
              <a:t>stderr</a:t>
            </a:r>
            <a:r>
              <a:rPr lang="en-US" sz="1600" dirty="0"/>
              <a:t> of the service.</a:t>
            </a:r>
          </a:p>
        </p:txBody>
      </p:sp>
    </p:spTree>
    <p:extLst>
      <p:ext uri="{BB962C8B-B14F-4D97-AF65-F5344CB8AC3E}">
        <p14:creationId xmlns:p14="http://schemas.microsoft.com/office/powerpoint/2010/main" val="4127104437"/>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INTEGRATION TEST</a:t>
            </a:r>
            <a:endParaRPr lang="it-IT" dirty="0"/>
          </a:p>
        </p:txBody>
      </p:sp>
      <p:sp>
        <p:nvSpPr>
          <p:cNvPr id="3" name="Segnaposto contenuto 2"/>
          <p:cNvSpPr>
            <a:spLocks noGrp="1"/>
          </p:cNvSpPr>
          <p:nvPr>
            <p:ph idx="1"/>
          </p:nvPr>
        </p:nvSpPr>
        <p:spPr/>
        <p:txBody>
          <a:bodyPr/>
          <a:lstStyle/>
          <a:p>
            <a:r>
              <a:rPr lang="it-IT" dirty="0" err="1" smtClean="0"/>
              <a:t>Docker</a:t>
            </a:r>
            <a:r>
              <a:rPr lang="it-IT" dirty="0" smtClean="0"/>
              <a:t> </a:t>
            </a:r>
            <a:r>
              <a:rPr lang="it-IT" dirty="0" err="1" smtClean="0"/>
              <a:t>local</a:t>
            </a:r>
            <a:endParaRPr lang="it-IT" dirty="0" smtClean="0"/>
          </a:p>
          <a:p>
            <a:pPr lvl="1"/>
            <a:r>
              <a:rPr lang="it-IT" dirty="0" smtClean="0"/>
              <a:t>Special images with data </a:t>
            </a:r>
            <a:r>
              <a:rPr lang="it-IT" dirty="0" err="1" smtClean="0"/>
              <a:t>specific</a:t>
            </a:r>
            <a:r>
              <a:rPr lang="it-IT" dirty="0" smtClean="0"/>
              <a:t> for test </a:t>
            </a:r>
          </a:p>
          <a:p>
            <a:r>
              <a:rPr lang="it-IT" dirty="0" err="1" smtClean="0"/>
              <a:t>Mysql</a:t>
            </a:r>
            <a:r>
              <a:rPr lang="it-IT" dirty="0" smtClean="0"/>
              <a:t> introduce </a:t>
            </a:r>
            <a:r>
              <a:rPr lang="it-IT" dirty="0" err="1" smtClean="0"/>
              <a:t>configuration</a:t>
            </a:r>
            <a:r>
              <a:rPr lang="it-IT" dirty="0" smtClean="0"/>
              <a:t> </a:t>
            </a:r>
            <a:r>
              <a:rPr lang="it-IT" dirty="0" err="1" smtClean="0"/>
              <a:t>properties</a:t>
            </a:r>
            <a:endParaRPr lang="it-IT" dirty="0" smtClean="0"/>
          </a:p>
          <a:p>
            <a:r>
              <a:rPr lang="it-IT" dirty="0" err="1" smtClean="0"/>
              <a:t>Docker</a:t>
            </a:r>
            <a:r>
              <a:rPr lang="it-IT" dirty="0" smtClean="0"/>
              <a:t> file </a:t>
            </a:r>
          </a:p>
          <a:p>
            <a:r>
              <a:rPr lang="it-IT" dirty="0" err="1" smtClean="0"/>
              <a:t>Maven</a:t>
            </a:r>
            <a:r>
              <a:rPr lang="it-IT" dirty="0" smtClean="0"/>
              <a:t> </a:t>
            </a:r>
            <a:r>
              <a:rPr lang="it-IT" dirty="0" err="1" smtClean="0"/>
              <a:t>directives</a:t>
            </a:r>
            <a:endParaRPr lang="it-IT" dirty="0" smtClean="0"/>
          </a:p>
          <a:p>
            <a:r>
              <a:rPr lang="it-IT" dirty="0" smtClean="0"/>
              <a:t>Start </a:t>
            </a:r>
            <a:r>
              <a:rPr lang="it-IT" dirty="0" err="1" smtClean="0"/>
              <a:t>docker</a:t>
            </a:r>
            <a:r>
              <a:rPr lang="it-IT" dirty="0" smtClean="0"/>
              <a:t> </a:t>
            </a:r>
          </a:p>
          <a:p>
            <a:pPr lvl="1"/>
            <a:r>
              <a:rPr lang="it-IT" dirty="0" err="1" smtClean="0"/>
              <a:t>Follow</a:t>
            </a:r>
            <a:r>
              <a:rPr lang="it-IT" dirty="0" smtClean="0"/>
              <a:t> demo </a:t>
            </a:r>
            <a:r>
              <a:rPr lang="it-IT" dirty="0" err="1" smtClean="0"/>
              <a:t>docker</a:t>
            </a:r>
            <a:r>
              <a:rPr lang="it-IT" dirty="0" smtClean="0"/>
              <a:t> </a:t>
            </a:r>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3568" y="5345832"/>
            <a:ext cx="8482069" cy="9361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29620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1371600" y="138113"/>
            <a:ext cx="17992484" cy="12182732"/>
            <a:chOff x="1371600" y="681317"/>
            <a:chExt cx="17992167" cy="12182427"/>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a:stCxn id="11310" idx="2"/>
            </p:cNvCxnSpPr>
            <p:nvPr/>
          </p:nvCxnSpPr>
          <p:spPr bwMode="auto">
            <a:xfrm flipH="1">
              <a:off x="2743176" y="1905001"/>
              <a:ext cx="24"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a:stCxn id="11312" idx="2"/>
            </p:cNvCxnSpPr>
            <p:nvPr/>
          </p:nvCxnSpPr>
          <p:spPr bwMode="auto">
            <a:xfrm flipH="1">
              <a:off x="5791122" y="1905001"/>
              <a:ext cx="78" cy="1095874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a:stCxn id="11314" idx="2"/>
            </p:cNvCxnSpPr>
            <p:nvPr/>
          </p:nvCxnSpPr>
          <p:spPr bwMode="auto">
            <a:xfrm>
              <a:off x="8848167" y="1900518"/>
              <a:ext cx="426"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LOCAL DOCKER</a:t>
              </a:r>
            </a:p>
            <a:p>
              <a:pPr algn="ctr" eaLnBrk="1" hangingPunct="1"/>
              <a:r>
                <a:rPr lang="it-IT" sz="2400" dirty="0" smtClean="0"/>
                <a:t>REGISTRY</a:t>
              </a:r>
            </a:p>
          </p:txBody>
        </p:sp>
        <p:cxnSp>
          <p:nvCxnSpPr>
            <p:cNvPr id="76" name="Connettore 2 75"/>
            <p:cNvCxnSpPr>
              <a:stCxn id="11320" idx="2"/>
            </p:cNvCxnSpPr>
            <p:nvPr/>
          </p:nvCxnSpPr>
          <p:spPr bwMode="auto">
            <a:xfrm>
              <a:off x="17992167" y="1900518"/>
              <a:ext cx="3440" cy="1096322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67" name="Rettangolo 27"/>
          <p:cNvSpPr>
            <a:spLocks noChangeArrowheads="1"/>
          </p:cNvSpPr>
          <p:nvPr/>
        </p:nvSpPr>
        <p:spPr bwMode="auto">
          <a:xfrm>
            <a:off x="2590800" y="1666875"/>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4" name="Gruppo 39"/>
          <p:cNvGrpSpPr>
            <a:grpSpLocks/>
          </p:cNvGrpSpPr>
          <p:nvPr/>
        </p:nvGrpSpPr>
        <p:grpSpPr bwMode="auto">
          <a:xfrm>
            <a:off x="6024563" y="2519591"/>
            <a:ext cx="8920189" cy="734784"/>
            <a:chOff x="6024284" y="3061769"/>
            <a:chExt cx="8919883" cy="734786"/>
          </a:xfrm>
        </p:grpSpPr>
        <p:sp>
          <p:nvSpPr>
            <p:cNvPr id="11306"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088" y="3061769"/>
              <a:ext cx="2544199" cy="523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grpSp>
      <p:grpSp>
        <p:nvGrpSpPr>
          <p:cNvPr id="2" name="Gruppo 1"/>
          <p:cNvGrpSpPr/>
          <p:nvPr/>
        </p:nvGrpSpPr>
        <p:grpSpPr>
          <a:xfrm>
            <a:off x="8696325" y="3180887"/>
            <a:ext cx="6203926" cy="3508552"/>
            <a:chOff x="8696325" y="3723812"/>
            <a:chExt cx="6203926" cy="3508552"/>
          </a:xfrm>
        </p:grpSpPr>
        <p:sp>
          <p:nvSpPr>
            <p:cNvPr id="11269" name="Rettangolo 106"/>
            <p:cNvSpPr>
              <a:spLocks noChangeArrowheads="1"/>
            </p:cNvSpPr>
            <p:nvPr/>
          </p:nvSpPr>
          <p:spPr bwMode="auto">
            <a:xfrm>
              <a:off x="8696325" y="4693244"/>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723812"/>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grpSp>
      <p:grpSp>
        <p:nvGrpSpPr>
          <p:cNvPr id="11273" name="Gruppo 40"/>
          <p:cNvGrpSpPr>
            <a:grpSpLocks/>
          </p:cNvGrpSpPr>
          <p:nvPr/>
        </p:nvGrpSpPr>
        <p:grpSpPr bwMode="auto">
          <a:xfrm>
            <a:off x="3048000" y="1841494"/>
            <a:ext cx="11904691" cy="735010"/>
            <a:chOff x="3048000" y="2384267"/>
            <a:chExt cx="11905132" cy="735451"/>
          </a:xfrm>
        </p:grpSpPr>
        <p:sp>
          <p:nvSpPr>
            <p:cNvPr id="11308"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439" y="2384267"/>
              <a:ext cx="2558809" cy="58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grpSp>
      <p:sp>
        <p:nvSpPr>
          <p:cNvPr id="11268" name="Rettangolo 103"/>
          <p:cNvSpPr>
            <a:spLocks noChangeArrowheads="1"/>
          </p:cNvSpPr>
          <p:nvPr/>
        </p:nvSpPr>
        <p:spPr bwMode="auto">
          <a:xfrm>
            <a:off x="5638800" y="1666875"/>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4114773" y="7866111"/>
            <a:ext cx="3048054" cy="1704468"/>
          </a:xfrm>
          <a:prstGeom prst="wedgeRoundRectCallout">
            <a:avLst>
              <a:gd name="adj1" fmla="val -103426"/>
              <a:gd name="adj2" fmla="val 3692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28378" y="3867630"/>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454696" y="6777709"/>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71" name="Gruppo 39"/>
          <p:cNvGrpSpPr>
            <a:grpSpLocks/>
          </p:cNvGrpSpPr>
          <p:nvPr/>
        </p:nvGrpSpPr>
        <p:grpSpPr bwMode="auto">
          <a:xfrm>
            <a:off x="9075711" y="4053178"/>
            <a:ext cx="9114625" cy="1225841"/>
            <a:chOff x="6024284" y="2570710"/>
            <a:chExt cx="9114312" cy="1225845"/>
          </a:xfrm>
        </p:grpSpPr>
        <p:sp>
          <p:nvSpPr>
            <p:cNvPr id="73"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4" name="CasellaDiTesto 116"/>
            <p:cNvSpPr txBox="1">
              <a:spLocks noChangeArrowheads="1"/>
            </p:cNvSpPr>
            <p:nvPr/>
          </p:nvSpPr>
          <p:spPr bwMode="auto">
            <a:xfrm>
              <a:off x="11999703" y="2570710"/>
              <a:ext cx="3138893" cy="954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Ask</a:t>
              </a:r>
              <a:r>
                <a:rPr lang="it-IT" sz="2800" b="1" dirty="0" smtClean="0"/>
                <a:t> for building </a:t>
              </a:r>
            </a:p>
            <a:p>
              <a:r>
                <a:rPr lang="it-IT" sz="2800" b="1" dirty="0" smtClean="0"/>
                <a:t>an image]</a:t>
              </a:r>
              <a:endParaRPr lang="it-IT" sz="2800" b="1" dirty="0"/>
            </a:p>
          </p:txBody>
        </p:sp>
      </p:grpSp>
      <p:sp>
        <p:nvSpPr>
          <p:cNvPr id="75" name="Rettangolo 106"/>
          <p:cNvSpPr>
            <a:spLocks noChangeArrowheads="1"/>
          </p:cNvSpPr>
          <p:nvPr/>
        </p:nvSpPr>
        <p:spPr bwMode="auto">
          <a:xfrm>
            <a:off x="17828592" y="5306785"/>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7" name="Freccia a destra con strisce 7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Fumetto 2 33"/>
          <p:cNvSpPr/>
          <p:nvPr/>
        </p:nvSpPr>
        <p:spPr bwMode="auto">
          <a:xfrm flipH="1">
            <a:off x="19229724" y="3254375"/>
            <a:ext cx="3048054" cy="1704468"/>
          </a:xfrm>
          <a:prstGeom prst="wedgeRoundRectCallout">
            <a:avLst>
              <a:gd name="adj1" fmla="val 90688"/>
              <a:gd name="adj2" fmla="val 136328"/>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lang="it-IT" sz="3200" b="1" dirty="0" smtClean="0">
                <a:ea typeface="ヒラギノ角ゴ ProN W3" charset="0"/>
                <a:cs typeface="ヒラギノ角ゴ ProN W3" charset="0"/>
              </a:rPr>
              <a:t>READY</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36" name="Gruppo 40"/>
          <p:cNvGrpSpPr>
            <a:grpSpLocks/>
          </p:cNvGrpSpPr>
          <p:nvPr/>
        </p:nvGrpSpPr>
        <p:grpSpPr bwMode="auto">
          <a:xfrm>
            <a:off x="9041786" y="6476239"/>
            <a:ext cx="8797622" cy="858653"/>
            <a:chOff x="3048000" y="2260550"/>
            <a:chExt cx="11961045" cy="859168"/>
          </a:xfrm>
        </p:grpSpPr>
        <p:sp>
          <p:nvSpPr>
            <p:cNvPr id="37"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38" name="CasellaDiTesto 29"/>
            <p:cNvSpPr txBox="1">
              <a:spLocks noChangeArrowheads="1"/>
            </p:cNvSpPr>
            <p:nvPr/>
          </p:nvSpPr>
          <p:spPr bwMode="auto">
            <a:xfrm>
              <a:off x="11122728" y="2260550"/>
              <a:ext cx="3886317" cy="58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Run</a:t>
              </a:r>
              <a:r>
                <a:rPr lang="it-IT" sz="2800" b="1" dirty="0" smtClean="0"/>
                <a:t> container</a:t>
              </a:r>
              <a:r>
                <a:rPr lang="it-IT" sz="3200" b="1" dirty="0" smtClean="0"/>
                <a:t>]</a:t>
              </a:r>
              <a:endParaRPr lang="it-IT" sz="2800" b="1" dirty="0"/>
            </a:p>
          </p:txBody>
        </p:sp>
      </p:grpSp>
      <p:sp>
        <p:nvSpPr>
          <p:cNvPr id="39" name="Fumetto 2 38"/>
          <p:cNvSpPr/>
          <p:nvPr/>
        </p:nvSpPr>
        <p:spPr bwMode="auto">
          <a:xfrm flipH="1">
            <a:off x="4419573" y="4984971"/>
            <a:ext cx="3048054" cy="1704468"/>
          </a:xfrm>
          <a:prstGeom prst="wedgeRoundRectCallout">
            <a:avLst>
              <a:gd name="adj1" fmla="val -90191"/>
              <a:gd name="adj2" fmla="val 6690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p>
          <a:p>
            <a:pPr marL="0" marR="0" indent="0" algn="ctr" defTabSz="914400" rtl="0" eaLnBrk="1" fontAlgn="base" latinLnBrk="0" hangingPunct="1">
              <a:lnSpc>
                <a:spcPct val="100000"/>
              </a:lnSpc>
              <a:spcBef>
                <a:spcPct val="0"/>
              </a:spcBef>
              <a:spcAft>
                <a:spcPct val="0"/>
              </a:spcAft>
              <a:buClrTx/>
              <a:buSzTx/>
              <a:buFontTx/>
              <a:buNone/>
              <a:tabLst/>
            </a:pPr>
            <a:r>
              <a:rPr lang="it-IT" sz="3200" b="1" dirty="0" smtClean="0">
                <a:ea typeface="ヒラギノ角ゴ ProN W3" charset="0"/>
                <a:cs typeface="ヒラギノ角ゴ ProN W3"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Rettangolo 106"/>
          <p:cNvSpPr>
            <a:spLocks noChangeArrowheads="1"/>
          </p:cNvSpPr>
          <p:nvPr/>
        </p:nvSpPr>
        <p:spPr bwMode="auto">
          <a:xfrm>
            <a:off x="8725589" y="6906542"/>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41" name="Rettangolo 106"/>
          <p:cNvSpPr>
            <a:spLocks noChangeArrowheads="1"/>
          </p:cNvSpPr>
          <p:nvPr/>
        </p:nvSpPr>
        <p:spPr bwMode="auto">
          <a:xfrm>
            <a:off x="17817502" y="7030277"/>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animBg="1"/>
      <p:bldP spid="11268" grpId="0" animBg="1"/>
      <p:bldP spid="7" grpId="0" animBg="1"/>
      <p:bldP spid="69" grpId="0" animBg="1"/>
      <p:bldP spid="70" grpId="0" animBg="1"/>
      <p:bldP spid="75" grpId="0" animBg="1"/>
      <p:bldP spid="77" grpId="0" animBg="1"/>
      <p:bldP spid="34" grpId="0" animBg="1"/>
      <p:bldP spid="39" grpId="0" animBg="1"/>
      <p:bldP spid="40" grpId="0" animBg="1"/>
      <p:bldP spid="4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Segnaposto contenuto 3"/>
          <p:cNvSpPr>
            <a:spLocks noGrp="1"/>
          </p:cNvSpPr>
          <p:nvPr>
            <p:ph idx="1"/>
          </p:nvPr>
        </p:nvSpPr>
        <p:spPr/>
        <p:txBody>
          <a:bodyPr/>
          <a:lstStyle/>
          <a:p>
            <a:r>
              <a:rPr lang="it-IT" dirty="0">
                <a:hlinkClick r:id="rId3"/>
              </a:rPr>
              <a:t>https://docs.docker.com/engine/understanding-docker</a:t>
            </a:r>
            <a:r>
              <a:rPr lang="it-IT" dirty="0" smtClean="0">
                <a:hlinkClick r:id="rId3"/>
              </a:rPr>
              <a:t>/</a:t>
            </a:r>
            <a:endParaRPr lang="it-IT" dirty="0" smtClean="0"/>
          </a:p>
          <a:p>
            <a:endParaRPr lang="it-IT" dirty="0"/>
          </a:p>
          <a:p>
            <a:endParaRPr lang="it-IT" dirty="0"/>
          </a:p>
        </p:txBody>
      </p:sp>
    </p:spTree>
    <p:extLst>
      <p:ext uri="{BB962C8B-B14F-4D97-AF65-F5344CB8AC3E}">
        <p14:creationId xmlns:p14="http://schemas.microsoft.com/office/powerpoint/2010/main" val="880952961"/>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617539" y="1676400"/>
            <a:ext cx="14238758" cy="10438184"/>
          </a:xfrm>
        </p:spPr>
        <p:txBody>
          <a:bodyPr/>
          <a:lstStyle/>
          <a:p>
            <a:r>
              <a:rPr lang="it-IT" dirty="0" err="1" smtClean="0"/>
              <a:t>Docker</a:t>
            </a:r>
            <a:r>
              <a:rPr lang="it-IT" dirty="0" smtClean="0"/>
              <a:t> </a:t>
            </a:r>
            <a:r>
              <a:rPr lang="it-IT" dirty="0" err="1" smtClean="0"/>
              <a:t>hub</a:t>
            </a:r>
            <a:endParaRPr lang="it-IT" dirty="0" smtClean="0"/>
          </a:p>
          <a:p>
            <a:pPr lvl="1"/>
            <a:r>
              <a:rPr lang="it-IT" dirty="0" smtClean="0"/>
              <a:t> </a:t>
            </a:r>
            <a:r>
              <a:rPr lang="it-IT" dirty="0" err="1" smtClean="0"/>
              <a:t>at</a:t>
            </a:r>
            <a:r>
              <a:rPr lang="it-IT" dirty="0" smtClean="0"/>
              <a:t> the end of </a:t>
            </a:r>
            <a:r>
              <a:rPr lang="it-IT" dirty="0" err="1" smtClean="0"/>
              <a:t>integration</a:t>
            </a:r>
            <a:r>
              <a:rPr lang="it-IT" dirty="0" smtClean="0"/>
              <a:t> </a:t>
            </a:r>
            <a:r>
              <a:rPr lang="it-IT" dirty="0" err="1" smtClean="0"/>
              <a:t>phase</a:t>
            </a:r>
            <a:r>
              <a:rPr lang="it-IT" dirty="0" smtClean="0"/>
              <a:t>….</a:t>
            </a:r>
          </a:p>
          <a:p>
            <a:pPr lvl="1"/>
            <a:r>
              <a:rPr lang="it-IT" dirty="0" err="1" smtClean="0"/>
              <a:t>Porpouse</a:t>
            </a:r>
            <a:endParaRPr lang="it-IT" dirty="0" smtClean="0"/>
          </a:p>
          <a:p>
            <a:pPr lvl="2"/>
            <a:r>
              <a:rPr lang="it-IT" dirty="0" err="1" smtClean="0"/>
              <a:t>Specific</a:t>
            </a:r>
            <a:r>
              <a:rPr lang="it-IT" dirty="0" smtClean="0"/>
              <a:t> database </a:t>
            </a:r>
            <a:r>
              <a:rPr lang="it-IT" dirty="0" err="1" smtClean="0"/>
              <a:t>images</a:t>
            </a:r>
            <a:r>
              <a:rPr lang="it-IT" dirty="0" smtClean="0"/>
              <a:t> </a:t>
            </a:r>
            <a:r>
              <a:rPr lang="it-IT" dirty="0" err="1" smtClean="0"/>
              <a:t>with</a:t>
            </a:r>
            <a:r>
              <a:rPr lang="it-IT" dirty="0" smtClean="0"/>
              <a:t> data </a:t>
            </a:r>
            <a:r>
              <a:rPr lang="it-IT" dirty="0" err="1" smtClean="0"/>
              <a:t>ready</a:t>
            </a:r>
            <a:r>
              <a:rPr lang="it-IT" dirty="0" smtClean="0"/>
              <a:t> </a:t>
            </a:r>
            <a:r>
              <a:rPr lang="it-IT" dirty="0" err="1" smtClean="0"/>
              <a:t>to</a:t>
            </a:r>
            <a:r>
              <a:rPr lang="it-IT" dirty="0" smtClean="0"/>
              <a:t> </a:t>
            </a:r>
            <a:r>
              <a:rPr lang="it-IT" dirty="0" err="1" smtClean="0"/>
              <a:t>be</a:t>
            </a:r>
            <a:r>
              <a:rPr lang="it-IT" dirty="0" smtClean="0"/>
              <a:t> </a:t>
            </a:r>
            <a:r>
              <a:rPr lang="it-IT" dirty="0" err="1" smtClean="0"/>
              <a:t>used</a:t>
            </a:r>
            <a:r>
              <a:rPr lang="it-IT" dirty="0" smtClean="0"/>
              <a:t> </a:t>
            </a:r>
            <a:r>
              <a:rPr lang="it-IT" dirty="0" err="1" smtClean="0"/>
              <a:t>for</a:t>
            </a:r>
            <a:r>
              <a:rPr lang="it-IT" dirty="0" smtClean="0"/>
              <a:t> </a:t>
            </a:r>
            <a:r>
              <a:rPr lang="it-IT" dirty="0" err="1" smtClean="0"/>
              <a:t>specific</a:t>
            </a:r>
            <a:r>
              <a:rPr lang="it-IT" dirty="0" smtClean="0"/>
              <a:t> </a:t>
            </a:r>
            <a:r>
              <a:rPr lang="it-IT" dirty="0" err="1" smtClean="0"/>
              <a:t>unit</a:t>
            </a:r>
            <a:r>
              <a:rPr lang="it-IT" dirty="0" smtClean="0"/>
              <a:t> or </a:t>
            </a:r>
            <a:r>
              <a:rPr lang="it-IT" dirty="0" err="1" smtClean="0"/>
              <a:t>integration</a:t>
            </a:r>
            <a:r>
              <a:rPr lang="it-IT" dirty="0" smtClean="0"/>
              <a:t> </a:t>
            </a:r>
            <a:r>
              <a:rPr lang="it-IT" dirty="0" err="1" smtClean="0"/>
              <a:t>tests</a:t>
            </a:r>
            <a:endParaRPr lang="it-IT" dirty="0" smtClean="0"/>
          </a:p>
          <a:p>
            <a:pPr lvl="2"/>
            <a:r>
              <a:rPr lang="it-IT" dirty="0" err="1" smtClean="0"/>
              <a:t>Improve</a:t>
            </a:r>
            <a:r>
              <a:rPr lang="it-IT" dirty="0" smtClean="0"/>
              <a:t> the </a:t>
            </a:r>
            <a:r>
              <a:rPr lang="it-IT" dirty="0" err="1" smtClean="0"/>
              <a:t>response</a:t>
            </a:r>
            <a:r>
              <a:rPr lang="it-IT" dirty="0" smtClean="0"/>
              <a:t> </a:t>
            </a:r>
            <a:r>
              <a:rPr lang="it-IT" dirty="0" err="1" smtClean="0"/>
              <a:t>to</a:t>
            </a:r>
            <a:r>
              <a:rPr lang="it-IT" dirty="0" smtClean="0"/>
              <a:t> </a:t>
            </a:r>
            <a:r>
              <a:rPr lang="it-IT" dirty="0" err="1" smtClean="0"/>
              <a:t>critic</a:t>
            </a:r>
            <a:r>
              <a:rPr lang="it-IT" dirty="0" smtClean="0"/>
              <a:t> bug fixing and </a:t>
            </a:r>
            <a:r>
              <a:rPr lang="it-IT" dirty="0" err="1" smtClean="0"/>
              <a:t>realize</a:t>
            </a:r>
            <a:r>
              <a:rPr lang="it-IT" dirty="0" smtClean="0"/>
              <a:t> a </a:t>
            </a:r>
            <a:r>
              <a:rPr lang="it-IT" dirty="0" err="1" smtClean="0"/>
              <a:t>faster</a:t>
            </a:r>
            <a:r>
              <a:rPr lang="it-IT" dirty="0" smtClean="0"/>
              <a:t> fixing</a:t>
            </a:r>
          </a:p>
          <a:p>
            <a:pPr lvl="2"/>
            <a:r>
              <a:rPr lang="it-IT" dirty="0" err="1" smtClean="0"/>
              <a:t>Collection</a:t>
            </a:r>
            <a:r>
              <a:rPr lang="it-IT" dirty="0" smtClean="0"/>
              <a:t> </a:t>
            </a:r>
            <a:r>
              <a:rPr lang="it-IT" dirty="0" err="1" smtClean="0"/>
              <a:t>of</a:t>
            </a:r>
            <a:r>
              <a:rPr lang="it-IT" dirty="0" smtClean="0"/>
              <a:t> </a:t>
            </a:r>
            <a:r>
              <a:rPr lang="it-IT" dirty="0" err="1" smtClean="0"/>
              <a:t>specific</a:t>
            </a:r>
            <a:r>
              <a:rPr lang="it-IT" dirty="0" smtClean="0"/>
              <a:t> container </a:t>
            </a:r>
            <a:r>
              <a:rPr lang="it-IT" dirty="0" err="1" smtClean="0"/>
              <a:t>to</a:t>
            </a:r>
            <a:r>
              <a:rPr lang="it-IT" dirty="0" smtClean="0"/>
              <a:t> face </a:t>
            </a:r>
            <a:r>
              <a:rPr lang="it-IT" dirty="0" err="1" smtClean="0"/>
              <a:t>different</a:t>
            </a:r>
            <a:r>
              <a:rPr lang="it-IT" dirty="0" smtClean="0"/>
              <a:t> bug fixing or non </a:t>
            </a:r>
            <a:r>
              <a:rPr lang="it-IT" dirty="0" err="1" smtClean="0"/>
              <a:t>regression</a:t>
            </a:r>
            <a:r>
              <a:rPr lang="it-IT" dirty="0" smtClean="0"/>
              <a:t> </a:t>
            </a:r>
            <a:r>
              <a:rPr lang="it-IT" dirty="0" err="1" smtClean="0"/>
              <a:t>scenarios</a:t>
            </a:r>
            <a:endParaRPr lang="it-IT" dirty="0" smtClean="0"/>
          </a:p>
          <a:p>
            <a:pPr lvl="2"/>
            <a:r>
              <a:rPr lang="it-IT" dirty="0" smtClean="0"/>
              <a:t> </a:t>
            </a:r>
          </a:p>
          <a:p>
            <a:r>
              <a:rPr lang="it-IT" dirty="0" err="1" smtClean="0"/>
              <a:t>Jenkins@openshift</a:t>
            </a:r>
            <a:endParaRPr lang="it-IT" dirty="0" smtClean="0"/>
          </a:p>
          <a:p>
            <a:pPr lvl="1"/>
            <a:r>
              <a:rPr lang="it-IT" dirty="0" err="1" smtClean="0"/>
              <a:t>description</a:t>
            </a:r>
            <a:endParaRPr lang="it-IT" dirty="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628190044"/>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dirty="0" err="1" smtClean="0"/>
              <a:t>Hub</a:t>
            </a:r>
            <a:endParaRPr lang="it-IT" dirty="0"/>
          </a:p>
        </p:txBody>
      </p:sp>
      <p:sp>
        <p:nvSpPr>
          <p:cNvPr id="3" name="Segnaposto contenuto 2"/>
          <p:cNvSpPr>
            <a:spLocks noGrp="1"/>
          </p:cNvSpPr>
          <p:nvPr>
            <p:ph idx="1"/>
          </p:nvPr>
        </p:nvSpPr>
        <p:spPr/>
        <p:txBody>
          <a:bodyPr/>
          <a:lstStyle/>
          <a:p>
            <a:r>
              <a:rPr lang="en-US" sz="3600" dirty="0" err="1" smtClean="0"/>
              <a:t>Docker</a:t>
            </a:r>
            <a:r>
              <a:rPr lang="en-US" sz="3600" dirty="0" smtClean="0"/>
              <a:t> Hub is </a:t>
            </a:r>
            <a:r>
              <a:rPr lang="en-US" sz="3600" dirty="0"/>
              <a:t>a cloud-based registry service </a:t>
            </a:r>
            <a:endParaRPr lang="en-US" sz="3600" dirty="0" smtClean="0"/>
          </a:p>
          <a:p>
            <a:r>
              <a:rPr lang="en-US" sz="3600" dirty="0" smtClean="0"/>
              <a:t>It allows developers to </a:t>
            </a:r>
            <a:r>
              <a:rPr lang="en-US" sz="3600" dirty="0"/>
              <a:t>link to code repositories, build </a:t>
            </a:r>
            <a:r>
              <a:rPr lang="en-US" sz="3600" dirty="0" smtClean="0"/>
              <a:t>their images </a:t>
            </a:r>
            <a:r>
              <a:rPr lang="en-US" sz="3600" dirty="0"/>
              <a:t>and test them, stores manually pushed images, and links </a:t>
            </a:r>
            <a:r>
              <a:rPr lang="en-US" sz="3600" dirty="0" smtClean="0"/>
              <a:t>to </a:t>
            </a:r>
            <a:r>
              <a:rPr lang="en-US" sz="3600" dirty="0" err="1" smtClean="0"/>
              <a:t>Docker</a:t>
            </a:r>
            <a:r>
              <a:rPr lang="en-US" sz="3600" dirty="0" smtClean="0"/>
              <a:t> Cloud so developers can </a:t>
            </a:r>
            <a:r>
              <a:rPr lang="en-US" sz="3600" dirty="0"/>
              <a:t>deploy images to </a:t>
            </a:r>
            <a:r>
              <a:rPr lang="en-US" sz="3600" dirty="0" smtClean="0"/>
              <a:t>their hosts</a:t>
            </a:r>
            <a:r>
              <a:rPr lang="en-US" sz="3600" dirty="0"/>
              <a:t>. </a:t>
            </a:r>
            <a:endParaRPr lang="en-US" sz="3600" dirty="0" smtClean="0"/>
          </a:p>
          <a:p>
            <a:r>
              <a:rPr lang="en-US" sz="3600" dirty="0" smtClean="0"/>
              <a:t>It </a:t>
            </a:r>
            <a:r>
              <a:rPr lang="en-US" sz="3600" dirty="0"/>
              <a:t>provides a centralized resource for container image discovery, distribution and change </a:t>
            </a:r>
            <a:r>
              <a:rPr lang="en-US" sz="3600" dirty="0" smtClean="0"/>
              <a:t>management</a:t>
            </a:r>
            <a:r>
              <a:rPr lang="en-US" sz="3600" dirty="0" smtClean="0">
                <a:hlinkClick r:id="rId2"/>
              </a:rPr>
              <a:t> </a:t>
            </a:r>
            <a:endParaRPr lang="en-US" sz="3600" dirty="0" smtClean="0">
              <a:hlinkClick r:id="rId2"/>
            </a:endParaRPr>
          </a:p>
          <a:p>
            <a:r>
              <a:rPr lang="en-US" sz="3600" dirty="0" err="1"/>
              <a:t>Docker</a:t>
            </a:r>
            <a:r>
              <a:rPr lang="en-US" sz="3600" dirty="0"/>
              <a:t> Hub provides the following major features:</a:t>
            </a:r>
          </a:p>
          <a:p>
            <a:pPr lvl="1"/>
            <a:r>
              <a:rPr lang="en-US" sz="3600" dirty="0" smtClean="0"/>
              <a:t>Image repositories: finding</a:t>
            </a:r>
            <a:r>
              <a:rPr lang="en-US" sz="3600" dirty="0" smtClean="0"/>
              <a:t>, managing, pushing and pulling </a:t>
            </a:r>
            <a:r>
              <a:rPr lang="en-US" sz="3600" dirty="0"/>
              <a:t>images </a:t>
            </a:r>
            <a:r>
              <a:rPr lang="en-US" sz="3600" dirty="0" smtClean="0"/>
              <a:t>(coming from community</a:t>
            </a:r>
            <a:r>
              <a:rPr lang="en-US" sz="3600" dirty="0"/>
              <a:t>, official, and private </a:t>
            </a:r>
            <a:r>
              <a:rPr lang="en-US" sz="3600" dirty="0" smtClean="0"/>
              <a:t>libraries).</a:t>
            </a:r>
            <a:endParaRPr lang="en-US" sz="3600" dirty="0"/>
          </a:p>
          <a:p>
            <a:pPr lvl="1"/>
            <a:r>
              <a:rPr lang="en-US" sz="3600" dirty="0" smtClean="0"/>
              <a:t>Automated builds: creating new </a:t>
            </a:r>
            <a:r>
              <a:rPr lang="en-US" sz="3600" dirty="0"/>
              <a:t>images </a:t>
            </a:r>
            <a:r>
              <a:rPr lang="en-US" sz="3600" dirty="0" smtClean="0"/>
              <a:t>when changes are detected in the source </a:t>
            </a:r>
            <a:r>
              <a:rPr lang="en-US" sz="3600" dirty="0"/>
              <a:t>code repository.</a:t>
            </a:r>
          </a:p>
          <a:p>
            <a:pPr lvl="1"/>
            <a:r>
              <a:rPr lang="en-US" sz="3600" dirty="0" smtClean="0"/>
              <a:t>With </a:t>
            </a:r>
            <a:r>
              <a:rPr lang="en-US" sz="3600" dirty="0" err="1" smtClean="0"/>
              <a:t>webhooks</a:t>
            </a:r>
            <a:r>
              <a:rPr lang="en-US" sz="3600" dirty="0" smtClean="0"/>
              <a:t>, a </a:t>
            </a:r>
            <a:r>
              <a:rPr lang="en-US" sz="3600" dirty="0"/>
              <a:t>feature of </a:t>
            </a:r>
            <a:r>
              <a:rPr lang="en-US" sz="3600" dirty="0" smtClean="0"/>
              <a:t>automated builds, it is possible to trigger </a:t>
            </a:r>
            <a:r>
              <a:rPr lang="en-US" sz="3600" dirty="0"/>
              <a:t>actions after a successful push to a repository.</a:t>
            </a:r>
          </a:p>
          <a:p>
            <a:pPr lvl="1"/>
            <a:r>
              <a:rPr lang="en-US" sz="3600" dirty="0" smtClean="0"/>
              <a:t>(Organization) Create </a:t>
            </a:r>
            <a:r>
              <a:rPr lang="en-US" sz="3600" dirty="0"/>
              <a:t>work groups to manage access to image repositories.</a:t>
            </a:r>
          </a:p>
          <a:p>
            <a:pPr lvl="1"/>
            <a:r>
              <a:rPr lang="en-US" sz="3600" dirty="0" err="1"/>
              <a:t>GitHub</a:t>
            </a:r>
            <a:r>
              <a:rPr lang="en-US" sz="3600" dirty="0"/>
              <a:t> and </a:t>
            </a:r>
            <a:r>
              <a:rPr lang="en-US" sz="3600" dirty="0" err="1"/>
              <a:t>Bitbucket</a:t>
            </a:r>
            <a:r>
              <a:rPr lang="en-US" sz="3600" dirty="0"/>
              <a:t> Integration: Add the Hub and your </a:t>
            </a:r>
            <a:r>
              <a:rPr lang="en-US" sz="3600" dirty="0" err="1"/>
              <a:t>Docker</a:t>
            </a:r>
            <a:r>
              <a:rPr lang="en-US" sz="3600" dirty="0"/>
              <a:t> Images to your current workflows.</a:t>
            </a:r>
          </a:p>
          <a:p>
            <a:pPr lvl="1"/>
            <a:r>
              <a:rPr lang="en-US" sz="3600" dirty="0" smtClean="0"/>
              <a:t>Team collaboration </a:t>
            </a:r>
            <a:r>
              <a:rPr lang="en-US" sz="3600" dirty="0"/>
              <a:t>and workflow automation throughout the development pipeline.</a:t>
            </a:r>
            <a:r>
              <a:rPr lang="en-US" sz="3600" dirty="0" smtClean="0"/>
              <a:t> </a:t>
            </a:r>
            <a:r>
              <a:rPr lang="it-IT" sz="3600" dirty="0" smtClean="0"/>
              <a:t> </a:t>
            </a:r>
            <a:endParaRPr lang="it-IT" sz="3600" dirty="0"/>
          </a:p>
        </p:txBody>
      </p:sp>
    </p:spTree>
    <p:extLst>
      <p:ext uri="{BB962C8B-B14F-4D97-AF65-F5344CB8AC3E}">
        <p14:creationId xmlns:p14="http://schemas.microsoft.com/office/powerpoint/2010/main" val="2606718274"/>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dirty="0" err="1" smtClean="0"/>
              <a:t>Hub</a:t>
            </a:r>
            <a:endParaRPr lang="it-IT" dirty="0"/>
          </a:p>
        </p:txBody>
      </p:sp>
      <p:sp>
        <p:nvSpPr>
          <p:cNvPr id="3" name="Segnaposto contenuto 2"/>
          <p:cNvSpPr>
            <a:spLocks noGrp="1"/>
          </p:cNvSpPr>
          <p:nvPr>
            <p:ph idx="1"/>
          </p:nvPr>
        </p:nvSpPr>
        <p:spPr/>
        <p:txBody>
          <a:bodyPr/>
          <a:lstStyle/>
          <a:p>
            <a:r>
              <a:rPr lang="en-US" sz="3600" dirty="0" err="1" smtClean="0"/>
              <a:t>Docker</a:t>
            </a:r>
            <a:r>
              <a:rPr lang="en-US" sz="3600" dirty="0" smtClean="0"/>
              <a:t> </a:t>
            </a:r>
            <a:r>
              <a:rPr lang="en-US" sz="3600" dirty="0"/>
              <a:t>Hub contains a number </a:t>
            </a:r>
            <a:r>
              <a:rPr lang="en-US" sz="3600" dirty="0" smtClean="0"/>
              <a:t>of Official Repositories. </a:t>
            </a:r>
            <a:r>
              <a:rPr lang="en-US" sz="3600" dirty="0"/>
              <a:t>These are public, certified repositories from vendors and contributors to </a:t>
            </a:r>
            <a:r>
              <a:rPr lang="en-US" sz="3600" dirty="0" err="1"/>
              <a:t>Docker</a:t>
            </a:r>
            <a:r>
              <a:rPr lang="en-US" sz="3600" dirty="0"/>
              <a:t>. They contain </a:t>
            </a:r>
            <a:r>
              <a:rPr lang="en-US" sz="3600" dirty="0" err="1"/>
              <a:t>Docker</a:t>
            </a:r>
            <a:r>
              <a:rPr lang="en-US" sz="3600" dirty="0"/>
              <a:t> images from vendors like Canonical, Oracle, and Red Hat that you can use as the basis to building your applications and services.</a:t>
            </a:r>
          </a:p>
          <a:p>
            <a:r>
              <a:rPr lang="en-US" sz="3600" dirty="0"/>
              <a:t>With Official Repositories you know you’re using an optimized and up-to-date image that was built by experts to power your applications.</a:t>
            </a:r>
          </a:p>
          <a:p>
            <a:r>
              <a:rPr lang="en-US" sz="3600" strike="sngStrike" dirty="0"/>
              <a:t>Work with </a:t>
            </a:r>
            <a:r>
              <a:rPr lang="en-US" sz="3600" strike="sngStrike" dirty="0" err="1"/>
              <a:t>Docker</a:t>
            </a:r>
            <a:r>
              <a:rPr lang="en-US" sz="3600" strike="sngStrike" dirty="0"/>
              <a:t> Hub image repositories</a:t>
            </a:r>
          </a:p>
          <a:p>
            <a:r>
              <a:rPr lang="en-US" sz="3600" dirty="0" err="1"/>
              <a:t>Docker</a:t>
            </a:r>
            <a:r>
              <a:rPr lang="en-US" sz="3600" dirty="0"/>
              <a:t> Hub provides a place </a:t>
            </a:r>
            <a:r>
              <a:rPr lang="en-US" sz="3600" dirty="0" smtClean="0"/>
              <a:t>to </a:t>
            </a:r>
            <a:r>
              <a:rPr lang="en-US" sz="3600" dirty="0"/>
              <a:t>build and ship </a:t>
            </a:r>
            <a:r>
              <a:rPr lang="en-US" sz="3600" dirty="0" err="1"/>
              <a:t>Docker</a:t>
            </a:r>
            <a:r>
              <a:rPr lang="en-US" sz="3600" dirty="0"/>
              <a:t> images.</a:t>
            </a:r>
          </a:p>
          <a:p>
            <a:pPr marL="0" indent="0">
              <a:buNone/>
            </a:pPr>
            <a:r>
              <a:rPr lang="en-US" sz="3600" strike="sngStrike" dirty="0"/>
              <a:t>You can configure </a:t>
            </a:r>
            <a:r>
              <a:rPr lang="en-US" sz="3600" strike="sngStrike" dirty="0" err="1"/>
              <a:t>Docker</a:t>
            </a:r>
            <a:r>
              <a:rPr lang="en-US" sz="3600" strike="sngStrike" dirty="0"/>
              <a:t> Hub repositories in two ways:</a:t>
            </a:r>
          </a:p>
          <a:p>
            <a:pPr marL="0" indent="0">
              <a:buNone/>
            </a:pPr>
            <a:r>
              <a:rPr lang="en-US" sz="3600" strike="sngStrike" dirty="0">
                <a:hlinkClick r:id="rId2"/>
              </a:rPr>
              <a:t>Repositories</a:t>
            </a:r>
            <a:r>
              <a:rPr lang="en-US" sz="3600" strike="sngStrike" dirty="0"/>
              <a:t>, which allow you to push images from a local </a:t>
            </a:r>
            <a:r>
              <a:rPr lang="en-US" sz="3600" strike="sngStrike" dirty="0" err="1"/>
              <a:t>Docker</a:t>
            </a:r>
            <a:r>
              <a:rPr lang="en-US" sz="3600" strike="sngStrike" dirty="0"/>
              <a:t> daemon to </a:t>
            </a:r>
            <a:r>
              <a:rPr lang="en-US" sz="3600" strike="sngStrike" dirty="0" err="1"/>
              <a:t>Docker</a:t>
            </a:r>
            <a:r>
              <a:rPr lang="en-US" sz="3600" strike="sngStrike" dirty="0"/>
              <a:t> Hub, and</a:t>
            </a:r>
          </a:p>
          <a:p>
            <a:pPr marL="0" indent="0">
              <a:buNone/>
            </a:pPr>
            <a:r>
              <a:rPr lang="en-US" sz="3600" strike="sngStrike" dirty="0">
                <a:hlinkClick r:id="rId3"/>
              </a:rPr>
              <a:t>Automated Builds</a:t>
            </a:r>
            <a:r>
              <a:rPr lang="en-US" sz="3600" strike="sngStrike" dirty="0"/>
              <a:t>, which link to a source code repository and trigger an image rebuild process on </a:t>
            </a:r>
            <a:r>
              <a:rPr lang="en-US" sz="3600" strike="sngStrike" dirty="0" err="1"/>
              <a:t>Docker</a:t>
            </a:r>
            <a:r>
              <a:rPr lang="en-US" sz="3600" strike="sngStrike" dirty="0"/>
              <a:t> Hub when changes are detected in the source code.</a:t>
            </a:r>
          </a:p>
          <a:p>
            <a:pPr marL="0" indent="0">
              <a:buNone/>
            </a:pPr>
            <a:r>
              <a:rPr lang="en-US" sz="3600" dirty="0"/>
              <a:t>You can create public repositories which can be accessed by any other Hub user, or you can create private repositories with limited access you control.</a:t>
            </a:r>
          </a:p>
          <a:p>
            <a:pPr marL="0" indent="0">
              <a:buNone/>
            </a:pPr>
            <a:r>
              <a:rPr lang="en-US" sz="3600" strike="sngStrike" dirty="0" err="1"/>
              <a:t>Docker</a:t>
            </a:r>
            <a:r>
              <a:rPr lang="en-US" sz="3600" strike="sngStrike" dirty="0"/>
              <a:t> commands and </a:t>
            </a:r>
            <a:r>
              <a:rPr lang="en-US" sz="3600" strike="sngStrike" dirty="0" err="1"/>
              <a:t>Docker</a:t>
            </a:r>
            <a:r>
              <a:rPr lang="en-US" sz="3600" strike="sngStrike" dirty="0"/>
              <a:t> Hub</a:t>
            </a:r>
          </a:p>
          <a:p>
            <a:pPr marL="0" indent="0">
              <a:buNone/>
            </a:pPr>
            <a:r>
              <a:rPr lang="en-US" sz="3600" dirty="0" err="1"/>
              <a:t>Docker</a:t>
            </a:r>
            <a:r>
              <a:rPr lang="en-US" sz="3600" dirty="0"/>
              <a:t> itself provides access to </a:t>
            </a:r>
            <a:r>
              <a:rPr lang="en-US" sz="3600" dirty="0" err="1"/>
              <a:t>Docker</a:t>
            </a:r>
            <a:r>
              <a:rPr lang="en-US" sz="3600" dirty="0"/>
              <a:t> Hub services via the </a:t>
            </a:r>
            <a:r>
              <a:rPr lang="en-US" sz="3600" dirty="0" err="1">
                <a:hlinkClick r:id="rId4"/>
              </a:rPr>
              <a:t>docker</a:t>
            </a:r>
            <a:r>
              <a:rPr lang="en-US" sz="3600" dirty="0">
                <a:hlinkClick r:id="rId4"/>
              </a:rPr>
              <a:t> search</a:t>
            </a:r>
            <a:r>
              <a:rPr lang="en-US" sz="3600" dirty="0"/>
              <a:t>, </a:t>
            </a:r>
            <a:r>
              <a:rPr lang="en-US" sz="3600" dirty="0">
                <a:hlinkClick r:id="rId5"/>
              </a:rPr>
              <a:t>pull</a:t>
            </a:r>
            <a:r>
              <a:rPr lang="en-US" sz="3600" dirty="0"/>
              <a:t>, </a:t>
            </a:r>
            <a:r>
              <a:rPr lang="en-US" sz="3600" dirty="0">
                <a:hlinkClick r:id="rId6"/>
              </a:rPr>
              <a:t>login</a:t>
            </a:r>
            <a:r>
              <a:rPr lang="en-US" sz="3600" dirty="0"/>
              <a:t>, and </a:t>
            </a:r>
            <a:r>
              <a:rPr lang="en-US" sz="3600" dirty="0" err="1">
                <a:hlinkClick r:id="rId7"/>
              </a:rPr>
              <a:t>push</a:t>
            </a:r>
            <a:r>
              <a:rPr lang="en-US" sz="3600" dirty="0" err="1"/>
              <a:t>commands</a:t>
            </a:r>
            <a:r>
              <a:rPr lang="en-US" sz="3600" dirty="0"/>
              <a:t>.</a:t>
            </a:r>
          </a:p>
          <a:p>
            <a:pPr marL="0" indent="0">
              <a:buNone/>
            </a:pPr>
            <a:r>
              <a:rPr lang="en-US" sz="3600" dirty="0" smtClean="0"/>
              <a:t>. </a:t>
            </a:r>
            <a:r>
              <a:rPr lang="it-IT" sz="3600" dirty="0" smtClean="0"/>
              <a:t> </a:t>
            </a:r>
            <a:endParaRPr lang="it-IT" sz="3600" dirty="0"/>
          </a:p>
        </p:txBody>
      </p:sp>
    </p:spTree>
    <p:extLst>
      <p:ext uri="{BB962C8B-B14F-4D97-AF65-F5344CB8AC3E}">
        <p14:creationId xmlns:p14="http://schemas.microsoft.com/office/powerpoint/2010/main" val="4185224888"/>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Abstract</a:t>
            </a:r>
            <a:r>
              <a:rPr lang="it-IT" smtClean="0"/>
              <a:t>	 </a:t>
            </a:r>
            <a:endParaRPr lang="it-IT" dirty="0"/>
          </a:p>
        </p:txBody>
      </p:sp>
      <p:sp>
        <p:nvSpPr>
          <p:cNvPr id="3" name="Segnaposto contenuto 2"/>
          <p:cNvSpPr>
            <a:spLocks noGrp="1"/>
          </p:cNvSpPr>
          <p:nvPr>
            <p:ph idx="1"/>
          </p:nvPr>
        </p:nvSpPr>
        <p:spPr/>
        <p:txBody>
          <a:bodyPr/>
          <a:lstStyle/>
          <a:p>
            <a:r>
              <a:rPr lang="en-US" dirty="0"/>
              <a:t>As form the title the aim of this work is try to show a possible process of development of a </a:t>
            </a:r>
            <a:r>
              <a:rPr lang="en-US" dirty="0" err="1"/>
              <a:t>microservices</a:t>
            </a:r>
            <a:r>
              <a:rPr lang="en-US" dirty="0"/>
              <a:t> ecosystem from the very first phase of design to delivery.</a:t>
            </a:r>
            <a:endParaRPr lang="it-IT" dirty="0"/>
          </a:p>
          <a:p>
            <a:r>
              <a:rPr lang="en-US" dirty="0" smtClean="0"/>
              <a:t>It </a:t>
            </a:r>
            <a:r>
              <a:rPr lang="en-US" dirty="0"/>
              <a:t>will be shown, step by step, the full lifecycle development process of a </a:t>
            </a:r>
            <a:r>
              <a:rPr lang="en-US" dirty="0" err="1"/>
              <a:t>microservice</a:t>
            </a:r>
            <a:r>
              <a:rPr lang="en-US" dirty="0"/>
              <a:t>. From architectural (database per service) and technological (Spring Boot) aspects to delivery related scenarios (development, Cloud or </a:t>
            </a:r>
            <a:r>
              <a:rPr lang="en-US" dirty="0" err="1"/>
              <a:t>dockerized</a:t>
            </a:r>
            <a:r>
              <a:rPr lang="en-US" dirty="0"/>
              <a:t> environments), in an ecosystem context where </a:t>
            </a:r>
            <a:r>
              <a:rPr lang="en-US" dirty="0" err="1"/>
              <a:t>microservices</a:t>
            </a:r>
            <a:r>
              <a:rPr lang="en-US" dirty="0"/>
              <a:t> are each other reliable and fault tolerant (Eureka service registry, Ribbon load balancing, Spring Cloud).</a:t>
            </a:r>
            <a:endParaRPr lang="it-IT" dirty="0"/>
          </a:p>
        </p:txBody>
      </p:sp>
    </p:spTree>
    <p:extLst>
      <p:ext uri="{BB962C8B-B14F-4D97-AF65-F5344CB8AC3E}">
        <p14:creationId xmlns:p14="http://schemas.microsoft.com/office/powerpoint/2010/main" val="1421563975"/>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Jenkins@Openshift</a:t>
            </a:r>
            <a:endParaRPr lang="it-IT" dirty="0"/>
          </a:p>
        </p:txBody>
      </p:sp>
      <p:sp>
        <p:nvSpPr>
          <p:cNvPr id="3" name="Segnaposto contenuto 2"/>
          <p:cNvSpPr>
            <a:spLocks noGrp="1"/>
          </p:cNvSpPr>
          <p:nvPr>
            <p:ph idx="1"/>
          </p:nvPr>
        </p:nvSpPr>
        <p:spPr/>
        <p:txBody>
          <a:bodyPr/>
          <a:lstStyle/>
          <a:p>
            <a:r>
              <a:rPr lang="en-US" sz="3200" dirty="0"/>
              <a:t>Red Hat </a:t>
            </a:r>
            <a:r>
              <a:rPr lang="en-US" sz="3200" dirty="0" err="1"/>
              <a:t>OpenShift</a:t>
            </a:r>
            <a:endParaRPr lang="en-US" sz="3200" dirty="0"/>
          </a:p>
          <a:p>
            <a:pPr marL="0" indent="0">
              <a:buNone/>
            </a:pPr>
            <a:r>
              <a:rPr lang="en-US" sz="3200" dirty="0" err="1"/>
              <a:t>OpenShift</a:t>
            </a:r>
            <a:r>
              <a:rPr lang="en-US" sz="3200" dirty="0"/>
              <a:t> is Red Hat's Platform-as-a-Service (</a:t>
            </a:r>
            <a:r>
              <a:rPr lang="en-US" sz="3200" dirty="0" err="1"/>
              <a:t>PaaS</a:t>
            </a:r>
            <a:r>
              <a:rPr lang="en-US" sz="3200" dirty="0"/>
              <a:t>) that allows developers to quickly develop, host, and scale applications in a cloud environment</a:t>
            </a:r>
            <a:r>
              <a:rPr lang="en-US" sz="3200" dirty="0" smtClean="0"/>
              <a:t>.</a:t>
            </a:r>
          </a:p>
          <a:p>
            <a:r>
              <a:rPr lang="en-US" sz="3200" dirty="0"/>
              <a:t>Continuous Integration with Jenkins</a:t>
            </a:r>
          </a:p>
          <a:p>
            <a:pPr marL="0" indent="0">
              <a:buNone/>
            </a:pPr>
            <a:r>
              <a:rPr lang="en-US" sz="3200" dirty="0" smtClean="0"/>
              <a:t>Jenkins is </a:t>
            </a:r>
            <a:r>
              <a:rPr lang="en-US" sz="3200" dirty="0"/>
              <a:t>a full featured continuous integration (CI) server that can run builds, tests, and other scheduled tasks and integrate with your </a:t>
            </a:r>
            <a:r>
              <a:rPr lang="en-US" sz="3200" dirty="0" err="1" smtClean="0"/>
              <a:t>dockerhub</a:t>
            </a:r>
            <a:r>
              <a:rPr lang="en-US" sz="3200" dirty="0" smtClean="0"/>
              <a:t> and </a:t>
            </a:r>
            <a:r>
              <a:rPr lang="en-US" sz="3200" dirty="0" err="1" smtClean="0"/>
              <a:t>github</a:t>
            </a:r>
            <a:r>
              <a:rPr lang="en-US" sz="3200" dirty="0" smtClean="0"/>
              <a:t> applications</a:t>
            </a:r>
            <a:r>
              <a:rPr lang="en-US" sz="3200" dirty="0"/>
              <a:t>.</a:t>
            </a:r>
          </a:p>
          <a:p>
            <a:pPr marL="0" indent="0">
              <a:buNone/>
            </a:pPr>
            <a:endParaRPr lang="en-US" sz="2800" dirty="0"/>
          </a:p>
        </p:txBody>
      </p:sp>
    </p:spTree>
    <p:extLst>
      <p:ext uri="{BB962C8B-B14F-4D97-AF65-F5344CB8AC3E}">
        <p14:creationId xmlns:p14="http://schemas.microsoft.com/office/powerpoint/2010/main" val="4106203329"/>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1371600" y="138113"/>
            <a:ext cx="21062950" cy="12182732"/>
            <a:chOff x="1371600" y="681317"/>
            <a:chExt cx="21062579" cy="12182427"/>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a:stCxn id="11310" idx="2"/>
            </p:cNvCxnSpPr>
            <p:nvPr/>
          </p:nvCxnSpPr>
          <p:spPr bwMode="auto">
            <a:xfrm flipH="1">
              <a:off x="2743176" y="1905001"/>
              <a:ext cx="24"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a:stCxn id="11312" idx="2"/>
            </p:cNvCxnSpPr>
            <p:nvPr/>
          </p:nvCxnSpPr>
          <p:spPr bwMode="auto">
            <a:xfrm flipH="1">
              <a:off x="5791122" y="1905001"/>
              <a:ext cx="78" cy="1095874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a:stCxn id="11314" idx="2"/>
            </p:cNvCxnSpPr>
            <p:nvPr/>
          </p:nvCxnSpPr>
          <p:spPr bwMode="auto">
            <a:xfrm>
              <a:off x="8848167" y="1900518"/>
              <a:ext cx="426"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6"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JENKINS</a:t>
              </a:r>
            </a:p>
            <a:p>
              <a:pPr algn="ctr" eaLnBrk="1" hangingPunct="1"/>
              <a:r>
                <a:rPr lang="it-IT" sz="2400"/>
                <a:t>@OPENSHIFT</a:t>
              </a:r>
            </a:p>
          </p:txBody>
        </p:sp>
        <p:cxnSp>
          <p:nvCxnSpPr>
            <p:cNvPr id="68" name="Connettore 2 67"/>
            <p:cNvCxnSpPr>
              <a:stCxn id="11316" idx="2"/>
            </p:cNvCxnSpPr>
            <p:nvPr/>
          </p:nvCxnSpPr>
          <p:spPr bwMode="auto">
            <a:xfrm>
              <a:off x="11891685" y="1900518"/>
              <a:ext cx="8030"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smtClean="0"/>
                <a:t>DOCKERHUB</a:t>
              </a:r>
              <a:r>
                <a:rPr lang="it-IT" sz="2400" dirty="0"/>
                <a:t> </a:t>
              </a:r>
              <a:r>
                <a:rPr lang="it-IT" sz="2400" dirty="0" smtClean="0"/>
                <a:t>REGISTRY</a:t>
              </a:r>
            </a:p>
          </p:txBody>
        </p:sp>
        <p:cxnSp>
          <p:nvCxnSpPr>
            <p:cNvPr id="76" name="Connettore 2 75"/>
            <p:cNvCxnSpPr>
              <a:stCxn id="11320" idx="2"/>
            </p:cNvCxnSpPr>
            <p:nvPr/>
          </p:nvCxnSpPr>
          <p:spPr bwMode="auto">
            <a:xfrm>
              <a:off x="17992167" y="1900518"/>
              <a:ext cx="3440" cy="1096322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2" name="Rettangolo 78"/>
            <p:cNvSpPr>
              <a:spLocks noChangeArrowheads="1"/>
            </p:cNvSpPr>
            <p:nvPr/>
          </p:nvSpPr>
          <p:spPr bwMode="auto">
            <a:xfrm>
              <a:off x="19690979"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QUALITY ASSURANCE MANAGER </a:t>
              </a:r>
            </a:p>
          </p:txBody>
        </p:sp>
        <p:cxnSp>
          <p:nvCxnSpPr>
            <p:cNvPr id="80" name="Connettore 2 79"/>
            <p:cNvCxnSpPr>
              <a:stCxn id="11322" idx="2"/>
            </p:cNvCxnSpPr>
            <p:nvPr/>
          </p:nvCxnSpPr>
          <p:spPr bwMode="auto">
            <a:xfrm>
              <a:off x="21062579" y="1900518"/>
              <a:ext cx="24"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70" name="Rettangolo 110"/>
          <p:cNvSpPr>
            <a:spLocks noChangeArrowheads="1"/>
          </p:cNvSpPr>
          <p:nvPr/>
        </p:nvSpPr>
        <p:spPr bwMode="auto">
          <a:xfrm>
            <a:off x="11690350" y="6277648"/>
            <a:ext cx="304800" cy="1751105"/>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6" name="Freccia a destra 105"/>
          <p:cNvSpPr>
            <a:spLocks noChangeArrowheads="1"/>
          </p:cNvSpPr>
          <p:nvPr/>
        </p:nvSpPr>
        <p:spPr bwMode="auto">
          <a:xfrm>
            <a:off x="6024563" y="2949576"/>
            <a:ext cx="8920189" cy="304799"/>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6" name="Gruppo 37"/>
          <p:cNvGrpSpPr>
            <a:grpSpLocks/>
          </p:cNvGrpSpPr>
          <p:nvPr/>
        </p:nvGrpSpPr>
        <p:grpSpPr bwMode="auto">
          <a:xfrm>
            <a:off x="9077325" y="4506688"/>
            <a:ext cx="5867400" cy="790800"/>
            <a:chOff x="9076768" y="5050359"/>
            <a:chExt cx="5867398" cy="790148"/>
          </a:xfrm>
        </p:grpSpPr>
        <p:sp>
          <p:nvSpPr>
            <p:cNvPr id="11302" name="Freccia a destra 109"/>
            <p:cNvSpPr>
              <a:spLocks noChangeArrowheads="1"/>
            </p:cNvSpPr>
            <p:nvPr/>
          </p:nvSpPr>
          <p:spPr bwMode="auto">
            <a:xfrm>
              <a:off x="9076768" y="5535707"/>
              <a:ext cx="5867398" cy="304800"/>
            </a:xfrm>
            <a:prstGeom prst="rightArrow">
              <a:avLst>
                <a:gd name="adj1" fmla="val 50000"/>
                <a:gd name="adj2" fmla="val 4999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3" name="CasellaDiTesto 118"/>
            <p:cNvSpPr txBox="1">
              <a:spLocks noChangeArrowheads="1"/>
            </p:cNvSpPr>
            <p:nvPr/>
          </p:nvSpPr>
          <p:spPr bwMode="auto">
            <a:xfrm>
              <a:off x="12601393" y="5050359"/>
              <a:ext cx="2061782" cy="522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3" name="Gruppo 2"/>
          <p:cNvGrpSpPr/>
          <p:nvPr/>
        </p:nvGrpSpPr>
        <p:grpSpPr>
          <a:xfrm>
            <a:off x="8678863" y="5200431"/>
            <a:ext cx="3003565" cy="1298789"/>
            <a:chOff x="8736013" y="5914806"/>
            <a:chExt cx="3003565" cy="1298789"/>
          </a:xfrm>
        </p:grpSpPr>
        <p:sp>
          <p:nvSpPr>
            <p:cNvPr id="11272" name="Rettangolo 113"/>
            <p:cNvSpPr>
              <a:spLocks noChangeArrowheads="1"/>
            </p:cNvSpPr>
            <p:nvPr/>
          </p:nvSpPr>
          <p:spPr bwMode="auto">
            <a:xfrm>
              <a:off x="8736013" y="6391859"/>
              <a:ext cx="321482" cy="82173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7" name="Gruppo 36"/>
            <p:cNvGrpSpPr>
              <a:grpSpLocks/>
            </p:cNvGrpSpPr>
            <p:nvPr/>
          </p:nvGrpSpPr>
          <p:grpSpPr bwMode="auto">
            <a:xfrm>
              <a:off x="9077336" y="5914806"/>
              <a:ext cx="2662242" cy="1298789"/>
              <a:chOff x="9076768" y="5915454"/>
              <a:chExt cx="2662517" cy="1297719"/>
            </a:xfrm>
          </p:grpSpPr>
          <p:sp>
            <p:nvSpPr>
              <p:cNvPr id="11300" name="Freccia a destra 111"/>
              <p:cNvSpPr>
                <a:spLocks noChangeArrowheads="1"/>
              </p:cNvSpPr>
              <p:nvPr/>
            </p:nvSpPr>
            <p:spPr bwMode="auto">
              <a:xfrm>
                <a:off x="9076768" y="6908373"/>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1" name="CasellaDiTesto 119"/>
              <p:cNvSpPr txBox="1">
                <a:spLocks noChangeArrowheads="1"/>
              </p:cNvSpPr>
              <p:nvPr/>
            </p:nvSpPr>
            <p:spPr bwMode="auto">
              <a:xfrm>
                <a:off x="9079932" y="5915454"/>
                <a:ext cx="2659353" cy="953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for </a:t>
                </a:r>
                <a:r>
                  <a:rPr lang="it-IT" sz="2800" b="1" dirty="0" smtClean="0"/>
                  <a:t>a</a:t>
                </a:r>
              </a:p>
              <a:p>
                <a:pPr algn="r"/>
                <a:r>
                  <a:rPr lang="it-IT" sz="2800" b="1" dirty="0" err="1" smtClean="0"/>
                  <a:t>build</a:t>
                </a:r>
                <a:r>
                  <a:rPr lang="it-IT" sz="2800" b="1" dirty="0"/>
                  <a:t>]</a:t>
                </a:r>
              </a:p>
            </p:txBody>
          </p:sp>
        </p:grpSp>
      </p:grpSp>
      <p:grpSp>
        <p:nvGrpSpPr>
          <p:cNvPr id="5" name="Gruppo 4"/>
          <p:cNvGrpSpPr/>
          <p:nvPr/>
        </p:nvGrpSpPr>
        <p:grpSpPr>
          <a:xfrm>
            <a:off x="12079288" y="6050863"/>
            <a:ext cx="2781300" cy="726846"/>
            <a:chOff x="12136438" y="6315304"/>
            <a:chExt cx="2781300" cy="726846"/>
          </a:xfrm>
        </p:grpSpPr>
        <p:sp>
          <p:nvSpPr>
            <p:cNvPr id="11271" name="Freccia a destra 112"/>
            <p:cNvSpPr>
              <a:spLocks noChangeArrowheads="1"/>
            </p:cNvSpPr>
            <p:nvPr/>
          </p:nvSpPr>
          <p:spPr bwMode="auto">
            <a:xfrm rot="10800000">
              <a:off x="12136438" y="6737350"/>
              <a:ext cx="2781300"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78" name="CasellaDiTesto 120"/>
            <p:cNvSpPr txBox="1">
              <a:spLocks noChangeArrowheads="1"/>
            </p:cNvSpPr>
            <p:nvPr/>
          </p:nvSpPr>
          <p:spPr bwMode="auto">
            <a:xfrm>
              <a:off x="12751494" y="6315304"/>
              <a:ext cx="20617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6" name="Gruppo 5"/>
          <p:cNvGrpSpPr/>
          <p:nvPr/>
        </p:nvGrpSpPr>
        <p:grpSpPr>
          <a:xfrm>
            <a:off x="8678863" y="6969818"/>
            <a:ext cx="9259887" cy="2063544"/>
            <a:chOff x="8736013" y="7684193"/>
            <a:chExt cx="9259887" cy="2063544"/>
          </a:xfrm>
        </p:grpSpPr>
        <p:sp>
          <p:nvSpPr>
            <p:cNvPr id="11279" name="Rettangolo 122"/>
            <p:cNvSpPr>
              <a:spLocks noChangeArrowheads="1"/>
            </p:cNvSpPr>
            <p:nvPr/>
          </p:nvSpPr>
          <p:spPr bwMode="auto">
            <a:xfrm>
              <a:off x="8736013" y="9022249"/>
              <a:ext cx="304800" cy="7254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0" name="Gruppo 34"/>
            <p:cNvGrpSpPr>
              <a:grpSpLocks/>
            </p:cNvGrpSpPr>
            <p:nvPr/>
          </p:nvGrpSpPr>
          <p:grpSpPr bwMode="auto">
            <a:xfrm>
              <a:off x="9080500" y="7684193"/>
              <a:ext cx="8915400" cy="1642475"/>
              <a:chOff x="9079942" y="7683128"/>
              <a:chExt cx="8915399" cy="1644507"/>
            </a:xfrm>
          </p:grpSpPr>
          <p:sp>
            <p:nvSpPr>
              <p:cNvPr id="11298" name="Freccia a destra 123"/>
              <p:cNvSpPr>
                <a:spLocks noChangeArrowheads="1"/>
              </p:cNvSpPr>
              <p:nvPr/>
            </p:nvSpPr>
            <p:spPr bwMode="auto">
              <a:xfrm>
                <a:off x="9079942" y="9022835"/>
                <a:ext cx="8915399" cy="304800"/>
              </a:xfrm>
              <a:prstGeom prst="rightArrow">
                <a:avLst>
                  <a:gd name="adj1" fmla="val 50000"/>
                  <a:gd name="adj2" fmla="val 4996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9" name="CasellaDiTesto 126"/>
              <p:cNvSpPr txBox="1">
                <a:spLocks noChangeArrowheads="1"/>
              </p:cNvSpPr>
              <p:nvPr/>
            </p:nvSpPr>
            <p:spPr bwMode="auto">
              <a:xfrm>
                <a:off x="15028197" y="7683128"/>
                <a:ext cx="2856395" cy="1386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a:t>
                </a:r>
                <a:r>
                  <a:rPr lang="it-IT" sz="2800" b="1" dirty="0" smtClean="0"/>
                  <a:t>for building</a:t>
                </a:r>
              </a:p>
              <a:p>
                <a:pPr algn="r"/>
                <a:r>
                  <a:rPr lang="it-IT" sz="2800" b="1" dirty="0" smtClean="0"/>
                  <a:t> an image]</a:t>
                </a:r>
                <a:endParaRPr lang="it-IT" sz="2800" b="1" dirty="0"/>
              </a:p>
            </p:txBody>
          </p:sp>
        </p:grpSp>
      </p:grpSp>
      <p:sp>
        <p:nvSpPr>
          <p:cNvPr id="11281" name="Rettangolo 127"/>
          <p:cNvSpPr>
            <a:spLocks noChangeArrowheads="1"/>
          </p:cNvSpPr>
          <p:nvPr/>
        </p:nvSpPr>
        <p:spPr bwMode="auto">
          <a:xfrm>
            <a:off x="17783175" y="8649587"/>
            <a:ext cx="304800" cy="2371731"/>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2" name="Gruppo 32"/>
          <p:cNvGrpSpPr>
            <a:grpSpLocks/>
          </p:cNvGrpSpPr>
          <p:nvPr/>
        </p:nvGrpSpPr>
        <p:grpSpPr bwMode="auto">
          <a:xfrm>
            <a:off x="15000286" y="8595603"/>
            <a:ext cx="2853512" cy="1247774"/>
            <a:chOff x="15056682" y="8538201"/>
            <a:chExt cx="2853670" cy="1247969"/>
          </a:xfrm>
        </p:grpSpPr>
        <p:sp>
          <p:nvSpPr>
            <p:cNvPr id="11296" name="Freccia a destra 114"/>
            <p:cNvSpPr>
              <a:spLocks noChangeArrowheads="1"/>
            </p:cNvSpPr>
            <p:nvPr/>
          </p:nvSpPr>
          <p:spPr bwMode="auto">
            <a:xfrm>
              <a:off x="15056682" y="9481370"/>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7" name="CasellaDiTesto 129"/>
            <p:cNvSpPr txBox="1">
              <a:spLocks noChangeArrowheads="1"/>
            </p:cNvSpPr>
            <p:nvPr/>
          </p:nvSpPr>
          <p:spPr bwMode="auto">
            <a:xfrm>
              <a:off x="15607993" y="8538201"/>
              <a:ext cx="2302359" cy="95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EAR </a:t>
              </a:r>
              <a:endParaRPr lang="it-IT" sz="2800" b="1" dirty="0"/>
            </a:p>
          </p:txBody>
        </p:sp>
      </p:grpSp>
      <p:grpSp>
        <p:nvGrpSpPr>
          <p:cNvPr id="11283" name="Gruppo 33"/>
          <p:cNvGrpSpPr>
            <a:grpSpLocks/>
          </p:cNvGrpSpPr>
          <p:nvPr/>
        </p:nvGrpSpPr>
        <p:grpSpPr bwMode="auto">
          <a:xfrm>
            <a:off x="14971224" y="9846588"/>
            <a:ext cx="2781667" cy="1174731"/>
            <a:chOff x="15028197" y="9531253"/>
            <a:chExt cx="2781299" cy="1174913"/>
          </a:xfrm>
        </p:grpSpPr>
        <p:sp>
          <p:nvSpPr>
            <p:cNvPr id="11294" name="Freccia a destra 130"/>
            <p:cNvSpPr>
              <a:spLocks noChangeArrowheads="1"/>
            </p:cNvSpPr>
            <p:nvPr/>
          </p:nvSpPr>
          <p:spPr bwMode="auto">
            <a:xfrm>
              <a:off x="15028197" y="10401366"/>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5" name="CasellaDiTesto 131"/>
            <p:cNvSpPr txBox="1">
              <a:spLocks noChangeArrowheads="1"/>
            </p:cNvSpPr>
            <p:nvPr/>
          </p:nvSpPr>
          <p:spPr bwMode="auto">
            <a:xfrm>
              <a:off x="15276392" y="9531253"/>
              <a:ext cx="2518305" cy="954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DOCKERFILE</a:t>
              </a:r>
              <a:endParaRPr lang="it-IT" sz="2800" b="1" dirty="0"/>
            </a:p>
          </p:txBody>
        </p:sp>
      </p:grpSp>
      <p:sp>
        <p:nvSpPr>
          <p:cNvPr id="11292" name="Freccia a destra 132"/>
          <p:cNvSpPr>
            <a:spLocks noChangeArrowheads="1"/>
          </p:cNvSpPr>
          <p:nvPr/>
        </p:nvSpPr>
        <p:spPr bwMode="auto">
          <a:xfrm flipH="1">
            <a:off x="18213335" y="11096624"/>
            <a:ext cx="2769681" cy="1039355"/>
          </a:xfrm>
          <a:prstGeom prst="rightArrow">
            <a:avLst>
              <a:gd name="adj1" fmla="val 50000"/>
              <a:gd name="adj2" fmla="val 50015"/>
            </a:avLst>
          </a:prstGeom>
          <a:noFill/>
          <a:ln>
            <a:noFill/>
          </a:ln>
          <a:extLst>
            <a:ext uri="{91240B29-F687-4F45-9708-019B960494DF}">
              <a14:hiddenLine xmlns:a14="http://schemas.microsoft.com/office/drawing/2010/main" w="25400" algn="ctr">
                <a:solidFill>
                  <a:srgbClr val="000000"/>
                </a:solidFill>
                <a:round/>
                <a:headEnd/>
                <a:tailEnd/>
              </a14:hiddenLine>
            </a:ext>
          </a:extLst>
        </p:spPr>
        <p:txBody>
          <a:bodyPr>
            <a:spAutoFit/>
          </a:bodyPr>
          <a:lstStyle/>
          <a:p>
            <a:endParaRPr lang="it-IT" sz="2800" b="1"/>
          </a:p>
        </p:txBody>
      </p:sp>
      <p:sp>
        <p:nvSpPr>
          <p:cNvPr id="11285" name="Rettangolo 134"/>
          <p:cNvSpPr>
            <a:spLocks noChangeArrowheads="1"/>
          </p:cNvSpPr>
          <p:nvPr/>
        </p:nvSpPr>
        <p:spPr bwMode="auto">
          <a:xfrm>
            <a:off x="17796648" y="11229975"/>
            <a:ext cx="277040" cy="80511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6" name="Gruppo 31"/>
          <p:cNvGrpSpPr>
            <a:grpSpLocks/>
          </p:cNvGrpSpPr>
          <p:nvPr/>
        </p:nvGrpSpPr>
        <p:grpSpPr bwMode="auto">
          <a:xfrm>
            <a:off x="18057197" y="11469946"/>
            <a:ext cx="3082894" cy="793749"/>
            <a:chOff x="18068885" y="10977693"/>
            <a:chExt cx="3082826" cy="793872"/>
          </a:xfrm>
        </p:grpSpPr>
        <p:sp>
          <p:nvSpPr>
            <p:cNvPr id="11290" name="Freccia a destra 135"/>
            <p:cNvSpPr>
              <a:spLocks noChangeArrowheads="1"/>
            </p:cNvSpPr>
            <p:nvPr/>
          </p:nvSpPr>
          <p:spPr bwMode="auto">
            <a:xfrm>
              <a:off x="18225020" y="11466765"/>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1" name="CasellaDiTesto 136"/>
            <p:cNvSpPr txBox="1">
              <a:spLocks noChangeArrowheads="1"/>
            </p:cNvSpPr>
            <p:nvPr/>
          </p:nvSpPr>
          <p:spPr bwMode="auto">
            <a:xfrm>
              <a:off x="18068885" y="10977693"/>
              <a:ext cx="3082826" cy="523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[Image </a:t>
              </a:r>
              <a:r>
                <a:rPr lang="it-IT" sz="2800" b="1" dirty="0" err="1" smtClean="0"/>
                <a:t>available</a:t>
              </a:r>
              <a:r>
                <a:rPr lang="it-IT" sz="2800" b="1" dirty="0"/>
                <a:t>]</a:t>
              </a:r>
            </a:p>
          </p:txBody>
        </p:sp>
      </p:grpSp>
      <p:grpSp>
        <p:nvGrpSpPr>
          <p:cNvPr id="11287" name="Gruppo 35"/>
          <p:cNvGrpSpPr>
            <a:grpSpLocks/>
          </p:cNvGrpSpPr>
          <p:nvPr/>
        </p:nvGrpSpPr>
        <p:grpSpPr bwMode="auto">
          <a:xfrm>
            <a:off x="12088815" y="6882474"/>
            <a:ext cx="2751823" cy="1184493"/>
            <a:chOff x="12146150" y="7147574"/>
            <a:chExt cx="2751051" cy="1183518"/>
          </a:xfrm>
        </p:grpSpPr>
        <p:sp>
          <p:nvSpPr>
            <p:cNvPr id="11288" name="CasellaDiTesto 121"/>
            <p:cNvSpPr txBox="1">
              <a:spLocks noChangeArrowheads="1"/>
            </p:cNvSpPr>
            <p:nvPr/>
          </p:nvSpPr>
          <p:spPr bwMode="auto">
            <a:xfrm>
              <a:off x="12379270" y="7147574"/>
              <a:ext cx="2517931" cy="953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smtClean="0"/>
                <a:t>EAR</a:t>
              </a:r>
            </a:p>
            <a:p>
              <a:pPr algn="r"/>
              <a:r>
                <a:rPr lang="it-IT" sz="2800" b="1" dirty="0" smtClean="0"/>
                <a:t>DOCKERFILE</a:t>
              </a:r>
              <a:endParaRPr lang="it-IT" sz="2800" b="1" dirty="0"/>
            </a:p>
          </p:txBody>
        </p:sp>
        <p:sp>
          <p:nvSpPr>
            <p:cNvPr id="11289" name="Freccia a destra 142"/>
            <p:cNvSpPr>
              <a:spLocks noChangeArrowheads="1"/>
            </p:cNvSpPr>
            <p:nvPr/>
          </p:nvSpPr>
          <p:spPr bwMode="auto">
            <a:xfrm>
              <a:off x="12146150" y="8026292"/>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nvGrpSpPr>
          <p:cNvPr id="16" name="Gruppo 15"/>
          <p:cNvGrpSpPr/>
          <p:nvPr/>
        </p:nvGrpSpPr>
        <p:grpSpPr>
          <a:xfrm>
            <a:off x="18224415" y="10237790"/>
            <a:ext cx="2781361" cy="1258861"/>
            <a:chOff x="18281565" y="10409240"/>
            <a:chExt cx="2781361" cy="1258861"/>
          </a:xfrm>
        </p:grpSpPr>
        <p:sp>
          <p:nvSpPr>
            <p:cNvPr id="11293" name="CasellaDiTesto 133"/>
            <p:cNvSpPr txBox="1">
              <a:spLocks noChangeArrowheads="1"/>
            </p:cNvSpPr>
            <p:nvPr/>
          </p:nvSpPr>
          <p:spPr bwMode="auto">
            <a:xfrm>
              <a:off x="18738308" y="10409240"/>
              <a:ext cx="229217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2800" b="1"/>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r"/>
              <a:r>
                <a:rPr lang="it-IT" dirty="0"/>
                <a:t>[</a:t>
              </a:r>
              <a:r>
                <a:rPr lang="it-IT" dirty="0" err="1"/>
                <a:t>Docker</a:t>
              </a:r>
              <a:r>
                <a:rPr lang="it-IT" dirty="0"/>
                <a:t> </a:t>
              </a:r>
              <a:r>
                <a:rPr lang="it-IT" dirty="0" err="1"/>
                <a:t>get</a:t>
              </a:r>
              <a:r>
                <a:rPr lang="it-IT" dirty="0"/>
                <a:t> image]</a:t>
              </a:r>
            </a:p>
          </p:txBody>
        </p:sp>
        <p:sp>
          <p:nvSpPr>
            <p:cNvPr id="66" name="Freccia a destra 135"/>
            <p:cNvSpPr>
              <a:spLocks noChangeArrowheads="1"/>
            </p:cNvSpPr>
            <p:nvPr/>
          </p:nvSpPr>
          <p:spPr bwMode="auto">
            <a:xfrm rot="10800000">
              <a:off x="18281565" y="11363348"/>
              <a:ext cx="2781361" cy="304753"/>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sp>
        <p:nvSpPr>
          <p:cNvPr id="67" name="Fumetto 2 66"/>
          <p:cNvSpPr/>
          <p:nvPr/>
        </p:nvSpPr>
        <p:spPr bwMode="auto">
          <a:xfrm flipH="1">
            <a:off x="19032760" y="7062207"/>
            <a:ext cx="3048054" cy="1704468"/>
          </a:xfrm>
          <a:prstGeom prst="wedgeRoundRectCallout">
            <a:avLst>
              <a:gd name="adj1" fmla="val 81148"/>
              <a:gd name="adj2" fmla="val 18011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AVAILABLE</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8" name="Gruppo 7"/>
          <p:cNvGrpSpPr/>
          <p:nvPr/>
        </p:nvGrpSpPr>
        <p:grpSpPr>
          <a:xfrm>
            <a:off x="28378" y="1666875"/>
            <a:ext cx="14924313" cy="6464048"/>
            <a:chOff x="28378" y="1666875"/>
            <a:chExt cx="14924313" cy="6464048"/>
          </a:xfrm>
        </p:grpSpPr>
        <p:sp>
          <p:nvSpPr>
            <p:cNvPr id="11267" name="Rettangolo 27"/>
            <p:cNvSpPr>
              <a:spLocks noChangeArrowheads="1"/>
            </p:cNvSpPr>
            <p:nvPr/>
          </p:nvSpPr>
          <p:spPr bwMode="auto">
            <a:xfrm>
              <a:off x="2590800" y="1666875"/>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576" y="2519591"/>
              <a:ext cx="25442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sp>
          <p:nvSpPr>
            <p:cNvPr id="11269" name="Rettangolo 106"/>
            <p:cNvSpPr>
              <a:spLocks noChangeArrowheads="1"/>
            </p:cNvSpPr>
            <p:nvPr/>
          </p:nvSpPr>
          <p:spPr bwMode="auto">
            <a:xfrm>
              <a:off x="8696325" y="4150319"/>
              <a:ext cx="304020" cy="10979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180887"/>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sp>
          <p:nvSpPr>
            <p:cNvPr id="11308" name="Freccia a destra 28"/>
            <p:cNvSpPr>
              <a:spLocks noChangeArrowheads="1"/>
            </p:cNvSpPr>
            <p:nvPr/>
          </p:nvSpPr>
          <p:spPr bwMode="auto">
            <a:xfrm>
              <a:off x="3048000" y="2271887"/>
              <a:ext cx="11904691" cy="304617"/>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102" y="1841494"/>
              <a:ext cx="2558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sp>
          <p:nvSpPr>
            <p:cNvPr id="11268" name="Rettangolo 103"/>
            <p:cNvSpPr>
              <a:spLocks noChangeArrowheads="1"/>
            </p:cNvSpPr>
            <p:nvPr/>
          </p:nvSpPr>
          <p:spPr bwMode="auto">
            <a:xfrm>
              <a:off x="5638800" y="1666875"/>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4114847" y="5265350"/>
              <a:ext cx="3048054" cy="1704468"/>
            </a:xfrm>
            <a:prstGeom prst="wedgeRoundRectCallout">
              <a:avLst>
                <a:gd name="adj1" fmla="val -101661"/>
                <a:gd name="adj2" fmla="val -5459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28378" y="3867630"/>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454696" y="6777709"/>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1" name="Fumetto 2 70"/>
          <p:cNvSpPr/>
          <p:nvPr/>
        </p:nvSpPr>
        <p:spPr bwMode="auto">
          <a:xfrm flipH="1">
            <a:off x="21140091" y="9538625"/>
            <a:ext cx="3048054" cy="1259008"/>
          </a:xfrm>
          <a:prstGeom prst="wedgeRoundRectCallout">
            <a:avLst>
              <a:gd name="adj1" fmla="val 53795"/>
              <a:gd name="adj2" fmla="val 15209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QA</a:t>
            </a:r>
            <a:r>
              <a:rPr kumimoji="0" lang="it-IT" sz="3200" b="0" i="0" u="none" strike="noStrike" cap="none" normalizeH="0" dirty="0" smtClean="0">
                <a:ln>
                  <a:noFill/>
                </a:ln>
                <a:solidFill>
                  <a:srgbClr val="000000"/>
                </a:solidFill>
                <a:effectLst/>
                <a:latin typeface="Gill Sans" charset="0"/>
                <a:ea typeface="ヒラギノ角ゴ ProN W3" charset="0"/>
                <a:cs typeface="ヒラギノ角ゴ ProN W3" charset="0"/>
                <a:sym typeface="Gill Sans" charset="0"/>
              </a:rPr>
              <a:t> Test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532186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8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2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2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28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28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animBg="1"/>
      <p:bldP spid="11281" grpId="0" animBg="1"/>
      <p:bldP spid="11285" grpId="0" animBg="1"/>
      <p:bldP spid="67" grpId="0" animBg="1"/>
      <p:bldP spid="7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p:txBody>
          <a:bodyPr/>
          <a:lstStyle/>
          <a:p>
            <a:r>
              <a:rPr lang="it-IT" dirty="0" err="1" smtClean="0"/>
              <a:t>Docker</a:t>
            </a:r>
            <a:r>
              <a:rPr lang="it-IT" dirty="0" smtClean="0"/>
              <a:t> Hub</a:t>
            </a:r>
          </a:p>
          <a:p>
            <a:r>
              <a:rPr lang="it-IT" smtClean="0"/>
              <a:t>Jenkins@openshift </a:t>
            </a:r>
            <a:endParaRPr lang="it-IT" dirty="0" smtClean="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3205254146"/>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439814408"/>
      </p:ext>
    </p:extLst>
  </p:cSld>
  <p:clrMapOvr>
    <a:masterClrMapping/>
  </p:clrMapOvr>
  <p:transition/>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3" name="Segnaposto contenuto 2"/>
          <p:cNvSpPr>
            <a:spLocks noGrp="1"/>
          </p:cNvSpPr>
          <p:nvPr>
            <p:ph idx="1"/>
          </p:nvPr>
        </p:nvSpPr>
        <p:spPr/>
        <p:txBody>
          <a:bodyPr/>
          <a:lstStyle/>
          <a:p>
            <a:r>
              <a:rPr lang="it-IT" dirty="0" err="1" smtClean="0"/>
              <a:t>Pivotal</a:t>
            </a:r>
            <a:r>
              <a:rPr lang="it-IT" dirty="0" smtClean="0"/>
              <a:t> Web Services</a:t>
            </a:r>
          </a:p>
          <a:p>
            <a:pPr lvl="1"/>
            <a:r>
              <a:rPr lang="it-IT" dirty="0" err="1" smtClean="0"/>
              <a:t>Backing</a:t>
            </a:r>
            <a:r>
              <a:rPr lang="it-IT" dirty="0" smtClean="0"/>
              <a:t> </a:t>
            </a:r>
            <a:r>
              <a:rPr lang="it-IT" dirty="0" err="1" smtClean="0"/>
              <a:t>services</a:t>
            </a:r>
            <a:endParaRPr lang="it-IT" dirty="0" smtClean="0"/>
          </a:p>
          <a:p>
            <a:pPr lvl="1"/>
            <a:r>
              <a:rPr lang="it-IT" dirty="0" err="1" smtClean="0"/>
              <a:t>Yml</a:t>
            </a:r>
            <a:r>
              <a:rPr lang="it-IT" dirty="0" smtClean="0"/>
              <a:t> file</a:t>
            </a:r>
          </a:p>
          <a:p>
            <a:pPr lvl="1"/>
            <a:r>
              <a:rPr lang="it-IT" dirty="0" smtClean="0"/>
              <a:t>Create from </a:t>
            </a:r>
            <a:r>
              <a:rPr lang="it-IT" dirty="0" err="1" smtClean="0"/>
              <a:t>interface</a:t>
            </a:r>
            <a:endParaRPr lang="it-IT" dirty="0" smtClean="0"/>
          </a:p>
          <a:p>
            <a:pPr lvl="1"/>
            <a:r>
              <a:rPr lang="it-IT" dirty="0" smtClean="0"/>
              <a:t>By </a:t>
            </a:r>
            <a:r>
              <a:rPr lang="it-IT" dirty="0" err="1" smtClean="0"/>
              <a:t>cf</a:t>
            </a:r>
            <a:r>
              <a:rPr lang="it-IT" dirty="0" smtClean="0"/>
              <a:t> </a:t>
            </a:r>
            <a:r>
              <a:rPr lang="it-IT" dirty="0" err="1" smtClean="0"/>
              <a:t>tool</a:t>
            </a:r>
            <a:endParaRPr lang="it-IT" dirty="0" smtClean="0"/>
          </a:p>
          <a:p>
            <a:r>
              <a:rPr lang="it-IT" dirty="0" smtClean="0"/>
              <a:t>Database </a:t>
            </a:r>
            <a:r>
              <a:rPr lang="it-IT" dirty="0" err="1" smtClean="0"/>
              <a:t>as</a:t>
            </a:r>
            <a:r>
              <a:rPr lang="it-IT" dirty="0" smtClean="0"/>
              <a:t> a Service Pattern</a:t>
            </a:r>
          </a:p>
          <a:p>
            <a:endParaRPr lang="it-IT" dirty="0" smtClean="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130358231"/>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 name="CasellaDiTesto 10"/>
          <p:cNvSpPr txBox="1"/>
          <p:nvPr/>
        </p:nvSpPr>
        <p:spPr>
          <a:xfrm>
            <a:off x="598712" y="1474843"/>
            <a:ext cx="24554728" cy="11541621"/>
          </a:xfrm>
          <a:prstGeom prst="rect">
            <a:avLst/>
          </a:prstGeom>
          <a:noFill/>
        </p:spPr>
        <p:txBody>
          <a:bodyPr wrap="square" rtlCol="0">
            <a:spAutoFit/>
          </a:bodyPr>
          <a:lstStyle/>
          <a:p>
            <a:r>
              <a:rPr lang="it-IT" sz="2400" dirty="0">
                <a:latin typeface="Consolas"/>
              </a:rPr>
              <a:t>@</a:t>
            </a:r>
            <a:r>
              <a:rPr lang="it-IT" sz="2400" dirty="0" err="1">
                <a:latin typeface="Consolas"/>
              </a:rPr>
              <a:t>SpringBootApplication</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Application {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static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main</a:t>
            </a:r>
            <a:r>
              <a:rPr lang="it-IT" sz="2400" dirty="0">
                <a:latin typeface="Consolas"/>
              </a:rPr>
              <a:t>(</a:t>
            </a:r>
            <a:r>
              <a:rPr lang="it-IT" sz="2400" dirty="0" err="1">
                <a:latin typeface="Consolas"/>
              </a:rPr>
              <a:t>String</a:t>
            </a:r>
            <a:r>
              <a:rPr lang="it-IT" sz="2400" dirty="0">
                <a:latin typeface="Consolas"/>
              </a:rPr>
              <a:t>[] </a:t>
            </a:r>
            <a:r>
              <a:rPr lang="it-IT" sz="2400" dirty="0" err="1">
                <a:latin typeface="Consolas"/>
              </a:rPr>
              <a:t>args</a:t>
            </a:r>
            <a:r>
              <a:rPr lang="it-IT" sz="2400" dirty="0">
                <a:latin typeface="Consolas"/>
              </a:rPr>
              <a:t>) { </a:t>
            </a:r>
            <a:br>
              <a:rPr lang="it-IT" sz="2400" dirty="0">
                <a:latin typeface="Consolas"/>
              </a:rPr>
            </a:br>
            <a:r>
              <a:rPr lang="it-IT" sz="2400" dirty="0">
                <a:latin typeface="Consolas"/>
              </a:rPr>
              <a:t>        </a:t>
            </a:r>
            <a:r>
              <a:rPr lang="it-IT" sz="2400" dirty="0" err="1">
                <a:latin typeface="Consolas"/>
              </a:rPr>
              <a:t>SpringApplication.run</a:t>
            </a:r>
            <a:r>
              <a:rPr lang="it-IT" sz="2400" dirty="0">
                <a:latin typeface="Consolas"/>
              </a:rPr>
              <a:t>(</a:t>
            </a:r>
            <a:r>
              <a:rPr lang="it-IT" sz="2400" dirty="0" err="1">
                <a:latin typeface="Consolas"/>
              </a:rPr>
              <a:t>Application.</a:t>
            </a:r>
            <a:r>
              <a:rPr lang="it-IT" sz="2400" dirty="0" err="1">
                <a:solidFill>
                  <a:srgbClr val="0000FF"/>
                </a:solidFill>
                <a:latin typeface="Consolas"/>
              </a:rPr>
              <a:t>class</a:t>
            </a:r>
            <a:r>
              <a:rPr lang="it-IT" sz="2400" dirty="0">
                <a:latin typeface="Consolas"/>
              </a:rPr>
              <a:t>, </a:t>
            </a:r>
            <a:r>
              <a:rPr lang="it-IT" sz="2400" dirty="0" err="1">
                <a:latin typeface="Consolas"/>
              </a:rPr>
              <a:t>args</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@Bean </a:t>
            </a:r>
            <a:br>
              <a:rPr lang="it-IT" sz="2400" dirty="0">
                <a:latin typeface="Consolas"/>
              </a:rPr>
            </a:br>
            <a:r>
              <a:rPr lang="it-IT" sz="2400" dirty="0">
                <a:latin typeface="Consolas"/>
              </a:rPr>
              <a:t>    @</a:t>
            </a:r>
            <a:r>
              <a:rPr lang="it-IT" sz="2400" dirty="0" err="1">
                <a:latin typeface="Consolas"/>
              </a:rPr>
              <a:t>Profile</a:t>
            </a:r>
            <a:r>
              <a:rPr lang="it-IT" sz="2400" dirty="0">
                <a:latin typeface="Consolas"/>
              </a:rPr>
              <a:t>(</a:t>
            </a:r>
            <a:r>
              <a:rPr lang="it-IT" sz="2400" dirty="0">
                <a:solidFill>
                  <a:srgbClr val="800000"/>
                </a:solidFill>
                <a:latin typeface="Consolas"/>
              </a:rPr>
              <a:t>"</a:t>
            </a:r>
            <a:r>
              <a:rPr lang="it-IT" sz="2400" dirty="0" err="1">
                <a:solidFill>
                  <a:srgbClr val="800000"/>
                </a:solidFill>
                <a:latin typeface="Consolas"/>
              </a:rPr>
              <a:t>cloudfoundry</a:t>
            </a:r>
            <a:r>
              <a:rPr lang="it-IT" sz="2400" dirty="0">
                <a:solidFill>
                  <a:srgbClr val="800000"/>
                </a:solidFill>
                <a:latin typeface="Consolas"/>
              </a:rPr>
              <a:t>"</a:t>
            </a:r>
            <a:r>
              <a:rPr lang="it-IT" sz="2400" dirty="0">
                <a:latin typeface="Consolas"/>
              </a:rPr>
              <a:t>) </a:t>
            </a:r>
            <a:endParaRPr lang="it-IT" sz="2400" dirty="0" smtClean="0">
              <a:latin typeface="Consolas"/>
            </a:endParaRPr>
          </a:p>
          <a:p>
            <a:endParaRPr lang="it-IT" sz="2400" dirty="0">
              <a:latin typeface="Consolas"/>
            </a:endParaRPr>
          </a:p>
          <a:p>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t>
            </a:r>
            <a:r>
              <a:rPr lang="it-IT" sz="2400" dirty="0" err="1">
                <a:latin typeface="Consolas"/>
              </a:rPr>
              <a:t>DataSource</a:t>
            </a:r>
            <a:r>
              <a:rPr lang="it-IT" sz="2400" dirty="0">
                <a:latin typeface="Consolas"/>
              </a:rPr>
              <a:t> </a:t>
            </a:r>
            <a:r>
              <a:rPr lang="it-IT" sz="2400" dirty="0" err="1">
                <a:latin typeface="Consolas"/>
              </a:rPr>
              <a:t>dataSource</a:t>
            </a:r>
            <a:r>
              <a:rPr lang="it-IT" sz="2400" dirty="0">
                <a:latin typeface="Consolas"/>
              </a:rPr>
              <a:t>(@Value(</a:t>
            </a:r>
            <a:r>
              <a:rPr lang="it-IT" sz="2400" dirty="0">
                <a:solidFill>
                  <a:srgbClr val="800000"/>
                </a:solidFill>
                <a:latin typeface="Consolas"/>
              </a:rPr>
              <a:t>"${</a:t>
            </a:r>
            <a:r>
              <a:rPr lang="it-IT" sz="2400" dirty="0" err="1">
                <a:solidFill>
                  <a:srgbClr val="800000"/>
                </a:solidFill>
                <a:latin typeface="Consolas"/>
              </a:rPr>
              <a:t>cloud.services.mySqlBackingServices.connection.jdbcurl</a:t>
            </a:r>
            <a:r>
              <a:rPr lang="it-IT" sz="2400" dirty="0">
                <a:solidFill>
                  <a:srgbClr val="800000"/>
                </a:solidFill>
                <a:latin typeface="Consolas"/>
              </a:rPr>
              <a:t>}"</a:t>
            </a:r>
            <a:r>
              <a:rPr lang="it-IT" sz="2400" dirty="0">
                <a:latin typeface="Consolas"/>
              </a:rPr>
              <a:t>) </a:t>
            </a:r>
            <a:r>
              <a:rPr lang="it-IT" sz="2400" dirty="0" err="1">
                <a:latin typeface="Consolas"/>
              </a:rPr>
              <a:t>String</a:t>
            </a:r>
            <a:r>
              <a:rPr lang="it-IT" sz="2400" dirty="0">
                <a:latin typeface="Consolas"/>
              </a:rPr>
              <a:t> </a:t>
            </a:r>
            <a:r>
              <a:rPr lang="it-IT" sz="2400" dirty="0" smtClean="0">
                <a:latin typeface="Consolas"/>
              </a:rPr>
              <a:t>	</a:t>
            </a:r>
            <a:r>
              <a:rPr lang="it-IT" sz="2400" dirty="0" err="1" smtClean="0">
                <a:latin typeface="Consolas"/>
              </a:rPr>
              <a:t>jdbcUrl</a:t>
            </a:r>
            <a:r>
              <a:rPr lang="it-IT" sz="2400" dirty="0">
                <a:latin typeface="Consolas"/>
              </a:rPr>
              <a:t>) { </a:t>
            </a:r>
            <a:br>
              <a:rPr lang="it-IT" sz="2400" dirty="0">
                <a:latin typeface="Consolas"/>
              </a:rPr>
            </a:br>
            <a:r>
              <a:rPr lang="it-IT" sz="2400" dirty="0">
                <a:latin typeface="Consolas"/>
              </a:rPr>
              <a:t>    </a:t>
            </a:r>
            <a:r>
              <a:rPr lang="it-IT" sz="2400" dirty="0" err="1">
                <a:latin typeface="Consolas"/>
              </a:rPr>
              <a:t>System.</a:t>
            </a:r>
            <a:r>
              <a:rPr lang="it-IT" sz="2400" dirty="0" err="1">
                <a:solidFill>
                  <a:srgbClr val="0000FF"/>
                </a:solidFill>
                <a:latin typeface="Consolas"/>
              </a:rPr>
              <a:t>out</a:t>
            </a:r>
            <a:r>
              <a:rPr lang="it-IT" sz="2400" dirty="0" err="1">
                <a:latin typeface="Consolas"/>
              </a:rPr>
              <a:t>.println</a:t>
            </a:r>
            <a:r>
              <a:rPr lang="it-IT" sz="2400" dirty="0">
                <a:latin typeface="Consolas"/>
              </a:rPr>
              <a:t>(</a:t>
            </a:r>
            <a:r>
              <a:rPr lang="it-IT" sz="2400" dirty="0">
                <a:solidFill>
                  <a:srgbClr val="800000"/>
                </a:solidFill>
                <a:latin typeface="Consolas"/>
              </a:rPr>
              <a:t>"\n\n Bean PROFILE CLOUD FOUNDRY"</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err="1">
                <a:solidFill>
                  <a:srgbClr val="0000FF"/>
                </a:solidFill>
                <a:latin typeface="Consolas"/>
              </a:rPr>
              <a:t>try</a:t>
            </a:r>
            <a:r>
              <a:rPr lang="it-IT" sz="2400" dirty="0">
                <a:latin typeface="Consolas"/>
              </a:rPr>
              <a:t> { </a:t>
            </a:r>
            <a:br>
              <a:rPr lang="it-IT" sz="2400" dirty="0">
                <a:latin typeface="Consolas"/>
              </a:rPr>
            </a:br>
            <a:r>
              <a:rPr lang="it-IT" sz="2400" dirty="0">
                <a:latin typeface="Consolas"/>
              </a:rPr>
              <a:t>            </a:t>
            </a:r>
            <a:r>
              <a:rPr lang="it-IT" sz="2400" dirty="0" err="1">
                <a:solidFill>
                  <a:srgbClr val="0000FF"/>
                </a:solidFill>
                <a:latin typeface="Consolas"/>
              </a:rPr>
              <a:t>return</a:t>
            </a:r>
            <a:r>
              <a:rPr lang="it-IT" sz="2400" dirty="0">
                <a:latin typeface="Consolas"/>
              </a:rPr>
              <a:t> </a:t>
            </a:r>
            <a:r>
              <a:rPr lang="it-IT" sz="2400" dirty="0">
                <a:solidFill>
                  <a:srgbClr val="0000FF"/>
                </a:solidFill>
                <a:latin typeface="Consolas"/>
              </a:rPr>
              <a:t>new</a:t>
            </a:r>
            <a:r>
              <a:rPr lang="it-IT" sz="2400" dirty="0">
                <a:latin typeface="Consolas"/>
              </a:rPr>
              <a:t> </a:t>
            </a:r>
            <a:r>
              <a:rPr lang="it-IT" sz="2400" dirty="0" err="1">
                <a:latin typeface="Consolas"/>
              </a:rPr>
              <a:t>SimpleDriverDataSource</a:t>
            </a:r>
            <a:r>
              <a:rPr lang="it-IT" sz="2400" dirty="0">
                <a:latin typeface="Consolas"/>
              </a:rPr>
              <a:t>( </a:t>
            </a:r>
            <a:br>
              <a:rPr lang="it-IT" sz="2400" dirty="0">
                <a:latin typeface="Consolas"/>
              </a:rPr>
            </a:br>
            <a:r>
              <a:rPr lang="it-IT" sz="2400" dirty="0">
                <a:latin typeface="Consolas"/>
              </a:rPr>
              <a:t>            </a:t>
            </a:r>
            <a:r>
              <a:rPr lang="it-IT" sz="2400" dirty="0" err="1">
                <a:latin typeface="Consolas"/>
              </a:rPr>
              <a:t>com.mysql.jdbc.Driver.</a:t>
            </a:r>
            <a:r>
              <a:rPr lang="it-IT" sz="2400" dirty="0" err="1">
                <a:solidFill>
                  <a:srgbClr val="0000FF"/>
                </a:solidFill>
                <a:latin typeface="Consolas"/>
              </a:rPr>
              <a:t>class</a:t>
            </a:r>
            <a:r>
              <a:rPr lang="it-IT" sz="2400" dirty="0" err="1">
                <a:latin typeface="Consolas"/>
              </a:rPr>
              <a:t>.newInstance</a:t>
            </a:r>
            <a:r>
              <a:rPr lang="it-IT" sz="2400" dirty="0">
                <a:latin typeface="Consolas"/>
              </a:rPr>
              <a:t>() , </a:t>
            </a:r>
            <a:r>
              <a:rPr lang="it-IT" sz="2400" dirty="0" err="1">
                <a:latin typeface="Consolas"/>
              </a:rPr>
              <a:t>jdbcUrl</a:t>
            </a:r>
            <a:r>
              <a:rPr lang="it-IT" sz="2400" dirty="0">
                <a:latin typeface="Consolas"/>
              </a:rPr>
              <a:t>); </a:t>
            </a:r>
            <a:br>
              <a:rPr lang="it-IT" sz="2400" dirty="0">
                <a:latin typeface="Consolas"/>
              </a:rPr>
            </a:br>
            <a:r>
              <a:rPr lang="it-IT" sz="2400" dirty="0">
                <a:latin typeface="Consolas"/>
              </a:rPr>
              <a:t>        } </a:t>
            </a:r>
            <a:br>
              <a:rPr lang="it-IT" sz="2400" dirty="0">
                <a:latin typeface="Consolas"/>
              </a:rPr>
            </a:br>
            <a:r>
              <a:rPr lang="it-IT" sz="2400" dirty="0">
                <a:latin typeface="Consolas"/>
              </a:rPr>
              <a:t>        </a:t>
            </a:r>
            <a:r>
              <a:rPr lang="it-IT" sz="2400" dirty="0">
                <a:solidFill>
                  <a:srgbClr val="0000FF"/>
                </a:solidFill>
                <a:latin typeface="Consolas"/>
              </a:rPr>
              <a:t>catch</a:t>
            </a:r>
            <a:r>
              <a:rPr lang="it-IT" sz="2400" dirty="0">
                <a:latin typeface="Consolas"/>
              </a:rPr>
              <a:t> (</a:t>
            </a:r>
            <a:r>
              <a:rPr lang="it-IT" sz="2400" dirty="0" err="1">
                <a:latin typeface="Consolas"/>
              </a:rPr>
              <a:t>Exception</a:t>
            </a:r>
            <a:r>
              <a:rPr lang="it-IT" sz="2400" dirty="0">
                <a:latin typeface="Consolas"/>
              </a:rPr>
              <a:t> e) { </a:t>
            </a:r>
            <a:br>
              <a:rPr lang="it-IT" sz="2400" dirty="0">
                <a:latin typeface="Consolas"/>
              </a:rPr>
            </a:br>
            <a:r>
              <a:rPr lang="it-IT" sz="2400" dirty="0">
                <a:latin typeface="Consolas"/>
              </a:rPr>
              <a:t>            </a:t>
            </a:r>
            <a:r>
              <a:rPr lang="it-IT" sz="2400" dirty="0" err="1">
                <a:solidFill>
                  <a:srgbClr val="0000FF"/>
                </a:solidFill>
                <a:latin typeface="Consolas"/>
              </a:rPr>
              <a:t>throw</a:t>
            </a:r>
            <a:r>
              <a:rPr lang="it-IT" sz="2400" dirty="0">
                <a:latin typeface="Consolas"/>
              </a:rPr>
              <a:t> </a:t>
            </a:r>
            <a:r>
              <a:rPr lang="it-IT" sz="2400" dirty="0">
                <a:solidFill>
                  <a:srgbClr val="0000FF"/>
                </a:solidFill>
                <a:latin typeface="Consolas"/>
              </a:rPr>
              <a:t>new</a:t>
            </a:r>
            <a:r>
              <a:rPr lang="it-IT" sz="2400" dirty="0">
                <a:latin typeface="Consolas"/>
              </a:rPr>
              <a:t> </a:t>
            </a:r>
            <a:r>
              <a:rPr lang="it-IT" sz="2400" dirty="0" err="1">
                <a:latin typeface="Consolas"/>
              </a:rPr>
              <a:t>RuntimeException</a:t>
            </a:r>
            <a:r>
              <a:rPr lang="it-IT" sz="2400" dirty="0">
                <a:latin typeface="Consolas"/>
              </a:rPr>
              <a:t>(e) ;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@Bean </a:t>
            </a:r>
            <a:br>
              <a:rPr lang="it-IT" sz="2400" dirty="0">
                <a:latin typeface="Consolas"/>
              </a:rPr>
            </a:br>
            <a:r>
              <a:rPr lang="it-IT" sz="2400" dirty="0">
                <a:latin typeface="Consolas"/>
              </a:rPr>
              <a:t>    </a:t>
            </a:r>
            <a:r>
              <a:rPr lang="it-IT" sz="2400" dirty="0" err="1">
                <a:latin typeface="Consolas"/>
              </a:rPr>
              <a:t>CommandLineRunner</a:t>
            </a:r>
            <a:r>
              <a:rPr lang="it-IT" sz="2400" dirty="0">
                <a:latin typeface="Consolas"/>
              </a:rPr>
              <a:t> </a:t>
            </a:r>
            <a:r>
              <a:rPr lang="it-IT" sz="2400" dirty="0" err="1">
                <a:latin typeface="Consolas"/>
              </a:rPr>
              <a:t>checkDatasource</a:t>
            </a:r>
            <a:r>
              <a:rPr lang="it-IT" sz="2400" dirty="0">
                <a:latin typeface="Consolas"/>
              </a:rPr>
              <a:t>( </a:t>
            </a:r>
            <a:br>
              <a:rPr lang="it-IT" sz="2400" dirty="0">
                <a:latin typeface="Consolas"/>
              </a:rPr>
            </a:br>
            <a:r>
              <a:rPr lang="it-IT" sz="2400" dirty="0">
                <a:latin typeface="Consolas"/>
              </a:rPr>
              <a:t>            </a:t>
            </a:r>
            <a:r>
              <a:rPr lang="it-IT" sz="2400" dirty="0" err="1">
                <a:latin typeface="Consolas"/>
              </a:rPr>
              <a:t>DataSourceProperties</a:t>
            </a:r>
            <a:r>
              <a:rPr lang="it-IT" sz="2400" dirty="0">
                <a:latin typeface="Consolas"/>
              </a:rPr>
              <a:t> </a:t>
            </a:r>
            <a:r>
              <a:rPr lang="it-IT" sz="2400" dirty="0" err="1">
                <a:latin typeface="Consolas"/>
              </a:rPr>
              <a:t>dataSourceProps</a:t>
            </a:r>
            <a:r>
              <a:rPr lang="it-IT" sz="2400" dirty="0">
                <a:latin typeface="Consolas"/>
              </a:rPr>
              <a:t>, </a:t>
            </a:r>
            <a:br>
              <a:rPr lang="it-IT" sz="2400" dirty="0">
                <a:latin typeface="Consolas"/>
              </a:rPr>
            </a:br>
            <a:r>
              <a:rPr lang="it-IT" sz="2400" dirty="0">
                <a:latin typeface="Consolas"/>
              </a:rPr>
              <a:t>            @Value(</a:t>
            </a:r>
            <a:r>
              <a:rPr lang="it-IT" sz="2400" dirty="0">
                <a:solidFill>
                  <a:srgbClr val="800000"/>
                </a:solidFill>
                <a:latin typeface="Consolas"/>
              </a:rPr>
              <a:t>"${</a:t>
            </a:r>
            <a:r>
              <a:rPr lang="it-IT" sz="2400" dirty="0" err="1">
                <a:solidFill>
                  <a:srgbClr val="800000"/>
                </a:solidFill>
                <a:latin typeface="Consolas"/>
              </a:rPr>
              <a:t>cloud.services.mySqlBackingServices.connection.jdbcurl</a:t>
            </a:r>
            <a:r>
              <a:rPr lang="it-IT" sz="2400" dirty="0">
                <a:solidFill>
                  <a:srgbClr val="800000"/>
                </a:solidFill>
                <a:latin typeface="Consolas"/>
              </a:rPr>
              <a:t>:}"</a:t>
            </a:r>
            <a:r>
              <a:rPr lang="it-IT" sz="2400" dirty="0">
                <a:latin typeface="Consolas"/>
              </a:rPr>
              <a:t>) </a:t>
            </a:r>
            <a:r>
              <a:rPr lang="it-IT" sz="2400" dirty="0" err="1">
                <a:latin typeface="Consolas"/>
              </a:rPr>
              <a:t>String</a:t>
            </a:r>
            <a:r>
              <a:rPr lang="it-IT" sz="2400" dirty="0">
                <a:latin typeface="Consolas"/>
              </a:rPr>
              <a:t> </a:t>
            </a:r>
            <a:r>
              <a:rPr lang="it-IT" sz="2400" dirty="0" err="1">
                <a:latin typeface="Consolas"/>
              </a:rPr>
              <a:t>jdbcUrl</a:t>
            </a:r>
            <a:r>
              <a:rPr lang="it-IT" sz="2400" dirty="0">
                <a:latin typeface="Consolas"/>
              </a:rPr>
              <a:t>) </a:t>
            </a:r>
            <a:br>
              <a:rPr lang="it-IT" sz="2400" dirty="0">
                <a:latin typeface="Consolas"/>
              </a:rPr>
            </a:br>
            <a:r>
              <a:rPr lang="it-IT" sz="2400" dirty="0">
                <a:latin typeface="Consolas"/>
              </a:rPr>
              <a:t>    { </a:t>
            </a:r>
            <a:br>
              <a:rPr lang="it-IT" sz="2400" dirty="0">
                <a:latin typeface="Consolas"/>
              </a:rPr>
            </a:br>
            <a:r>
              <a:rPr lang="it-IT" sz="2400" dirty="0">
                <a:latin typeface="Consolas"/>
              </a:rPr>
              <a:t>        </a:t>
            </a:r>
            <a:r>
              <a:rPr lang="it-IT" sz="2400" dirty="0" err="1">
                <a:solidFill>
                  <a:srgbClr val="0000FF"/>
                </a:solidFill>
                <a:latin typeface="Consolas"/>
              </a:rPr>
              <a:t>return</a:t>
            </a:r>
            <a:r>
              <a:rPr lang="it-IT" sz="2400" dirty="0">
                <a:latin typeface="Consolas"/>
              </a:rPr>
              <a:t> </a:t>
            </a:r>
            <a:r>
              <a:rPr lang="it-IT" sz="2400" dirty="0" err="1">
                <a:latin typeface="Consolas"/>
              </a:rPr>
              <a:t>args</a:t>
            </a:r>
            <a:r>
              <a:rPr lang="it-IT" sz="2400" dirty="0">
                <a:latin typeface="Consolas"/>
              </a:rPr>
              <a:t> -&gt; </a:t>
            </a:r>
            <a:endParaRPr lang="it-IT" sz="2400" dirty="0" smtClean="0">
              <a:latin typeface="Consolas"/>
            </a:endParaRPr>
          </a:p>
          <a:p>
            <a:r>
              <a:rPr lang="it-IT" sz="2400" dirty="0">
                <a:latin typeface="Consolas"/>
              </a:rPr>
              <a:t>	</a:t>
            </a:r>
            <a:r>
              <a:rPr lang="it-IT" sz="2400" dirty="0" smtClean="0">
                <a:latin typeface="Consolas"/>
              </a:rPr>
              <a:t>	</a:t>
            </a:r>
            <a:r>
              <a:rPr lang="it-IT" sz="2400" dirty="0" err="1" smtClean="0">
                <a:latin typeface="Consolas"/>
              </a:rPr>
              <a:t>System.</a:t>
            </a:r>
            <a:r>
              <a:rPr lang="it-IT" sz="2400" dirty="0" err="1" smtClean="0">
                <a:solidFill>
                  <a:srgbClr val="0000FF"/>
                </a:solidFill>
                <a:latin typeface="Consolas"/>
              </a:rPr>
              <a:t>out</a:t>
            </a:r>
            <a:r>
              <a:rPr lang="it-IT" sz="2400" dirty="0" err="1" smtClean="0">
                <a:latin typeface="Consolas"/>
              </a:rPr>
              <a:t>.println</a:t>
            </a:r>
            <a:r>
              <a:rPr lang="it-IT" sz="2400" dirty="0">
                <a:latin typeface="Consolas"/>
              </a:rPr>
              <a:t>(</a:t>
            </a:r>
            <a:r>
              <a:rPr lang="it-IT" sz="2400" dirty="0">
                <a:solidFill>
                  <a:srgbClr val="800000"/>
                </a:solidFill>
                <a:latin typeface="Consolas"/>
              </a:rPr>
              <a:t>"\n\n </a:t>
            </a:r>
            <a:r>
              <a:rPr lang="it-IT" sz="2400" dirty="0" err="1">
                <a:solidFill>
                  <a:srgbClr val="800000"/>
                </a:solidFill>
                <a:latin typeface="Consolas"/>
              </a:rPr>
              <a:t>cloud.services.mySqlBackingServices.connection.jdbcurl</a:t>
            </a:r>
            <a:r>
              <a:rPr lang="it-IT" sz="2400" dirty="0">
                <a:solidFill>
                  <a:srgbClr val="800000"/>
                </a:solidFill>
                <a:latin typeface="Consolas"/>
              </a:rPr>
              <a:t> JDBC URL="</a:t>
            </a:r>
            <a:r>
              <a:rPr lang="it-IT" sz="2400" dirty="0">
                <a:latin typeface="Consolas"/>
              </a:rPr>
              <a:t> + </a:t>
            </a:r>
            <a:r>
              <a:rPr lang="it-IT" sz="2400" dirty="0" err="1">
                <a:latin typeface="Consolas"/>
              </a:rPr>
              <a:t>jdbcUrl</a:t>
            </a:r>
            <a:r>
              <a:rPr lang="it-IT" sz="2400" dirty="0">
                <a:latin typeface="Consolas"/>
              </a:rPr>
              <a:t> + </a:t>
            </a:r>
            <a:endParaRPr lang="it-IT" sz="2400" dirty="0" smtClean="0">
              <a:latin typeface="Consolas"/>
            </a:endParaRPr>
          </a:p>
          <a:p>
            <a:r>
              <a:rPr lang="it-IT" sz="2400" dirty="0">
                <a:solidFill>
                  <a:srgbClr val="800000"/>
                </a:solidFill>
                <a:latin typeface="Consolas"/>
              </a:rPr>
              <a:t>	</a:t>
            </a:r>
            <a:r>
              <a:rPr lang="it-IT" sz="2400" dirty="0" smtClean="0">
                <a:solidFill>
                  <a:srgbClr val="800000"/>
                </a:solidFill>
                <a:latin typeface="Consolas"/>
              </a:rPr>
              <a:t>	" </a:t>
            </a:r>
            <a:r>
              <a:rPr lang="it-IT" sz="2400" dirty="0">
                <a:solidFill>
                  <a:srgbClr val="800000"/>
                </a:solidFill>
                <a:latin typeface="Consolas"/>
              </a:rPr>
              <a:t>\n\n the DATASOURCE URL="</a:t>
            </a:r>
            <a:r>
              <a:rPr lang="it-IT" sz="2400" dirty="0">
                <a:latin typeface="Consolas"/>
              </a:rPr>
              <a:t> + </a:t>
            </a:r>
            <a:r>
              <a:rPr lang="it-IT" sz="2400" dirty="0" err="1">
                <a:latin typeface="Consolas"/>
              </a:rPr>
              <a:t>dataSourceProps.getUrl</a:t>
            </a:r>
            <a:r>
              <a:rPr lang="it-IT" sz="2400" dirty="0">
                <a:latin typeface="Consolas"/>
              </a:rPr>
              <a:t>() + </a:t>
            </a:r>
            <a:r>
              <a:rPr lang="it-IT" sz="2400" dirty="0">
                <a:solidFill>
                  <a:srgbClr val="800000"/>
                </a:solidFill>
                <a:latin typeface="Consolas"/>
              </a:rPr>
              <a:t>".\n\n"</a:t>
            </a:r>
            <a:r>
              <a:rPr lang="it-IT" sz="2400" dirty="0">
                <a:latin typeface="Consolas"/>
              </a:rPr>
              <a:t>);   </a:t>
            </a:r>
            <a:r>
              <a:rPr lang="it-IT" sz="2400" dirty="0" smtClean="0">
                <a:latin typeface="Consolas"/>
              </a:rPr>
              <a:t>}}</a:t>
            </a:r>
            <a:endParaRPr lang="it-IT" sz="2400" dirty="0">
              <a:latin typeface="Consolas"/>
            </a:endParaRPr>
          </a:p>
          <a:p>
            <a:r>
              <a:rPr lang="it-IT" sz="2400" dirty="0">
                <a:latin typeface="Consolas"/>
              </a:rPr>
              <a:t/>
            </a:r>
            <a:br>
              <a:rPr lang="it-IT" sz="2400" dirty="0">
                <a:latin typeface="Consolas"/>
              </a:rPr>
            </a:br>
            <a:endParaRPr lang="it-IT" sz="2400" dirty="0" smtClean="0">
              <a:latin typeface="Consolas"/>
            </a:endParaRPr>
          </a:p>
        </p:txBody>
      </p:sp>
      <p:sp>
        <p:nvSpPr>
          <p:cNvPr id="12" name="Rettangolo 11"/>
          <p:cNvSpPr/>
          <p:nvPr/>
        </p:nvSpPr>
        <p:spPr bwMode="auto">
          <a:xfrm>
            <a:off x="-5861643" y="3262201"/>
            <a:ext cx="4527739"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7034136" y="7494251"/>
            <a:ext cx="11361993" cy="9801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7754216" y="10438107"/>
            <a:ext cx="17302064" cy="9221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38864174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animBg="1"/>
      <p:bldP spid="14"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98712" y="1650821"/>
            <a:ext cx="18434048" cy="7109639"/>
          </a:xfrm>
          <a:prstGeom prst="rect">
            <a:avLst/>
          </a:prstGeom>
          <a:noFill/>
        </p:spPr>
        <p:txBody>
          <a:bodyPr wrap="square" rtlCol="0">
            <a:spAutoFit/>
          </a:bodyPr>
          <a:lstStyle/>
          <a:p>
            <a:r>
              <a:rPr lang="it-IT" sz="2400" dirty="0">
                <a:latin typeface="Consolas"/>
              </a:rPr>
              <a:t>--- </a:t>
            </a:r>
            <a:r>
              <a:rPr lang="it-IT" sz="2400" dirty="0" err="1" smtClean="0">
                <a:latin typeface="Consolas"/>
              </a:rPr>
              <a:t>manifest.yml</a:t>
            </a:r>
            <a:r>
              <a:rPr lang="it-IT" sz="2400" dirty="0">
                <a:latin typeface="Consolas"/>
              </a:rPr>
              <a:t/>
            </a:r>
            <a:br>
              <a:rPr lang="it-IT" sz="2400" dirty="0">
                <a:latin typeface="Consolas"/>
              </a:rPr>
            </a:br>
            <a:r>
              <a:rPr lang="it-IT" sz="2400" dirty="0" err="1">
                <a:latin typeface="Consolas"/>
              </a:rPr>
              <a:t>applications</a:t>
            </a:r>
            <a:r>
              <a:rPr lang="it-IT" sz="2400" dirty="0">
                <a:latin typeface="Consolas"/>
              </a:rPr>
              <a:t>: </a:t>
            </a:r>
            <a:br>
              <a:rPr lang="it-IT" sz="2400" dirty="0">
                <a:latin typeface="Consolas"/>
              </a:rPr>
            </a:br>
            <a:r>
              <a:rPr lang="it-IT" sz="2400" dirty="0">
                <a:latin typeface="Consolas"/>
              </a:rPr>
              <a:t>  - </a:t>
            </a:r>
            <a:r>
              <a:rPr lang="it-IT" sz="2400" dirty="0" err="1">
                <a:latin typeface="Consolas"/>
              </a:rPr>
              <a:t>name</a:t>
            </a:r>
            <a:r>
              <a:rPr lang="it-IT" sz="2400" dirty="0">
                <a:latin typeface="Consolas"/>
              </a:rPr>
              <a:t>: </a:t>
            </a:r>
            <a:r>
              <a:rPr lang="it-IT" sz="2400" dirty="0">
                <a:solidFill>
                  <a:srgbClr val="800080"/>
                </a:solidFill>
                <a:latin typeface="Consolas"/>
              </a:rPr>
              <a:t>00</a:t>
            </a:r>
            <a:r>
              <a:rPr lang="it-IT" sz="2400" dirty="0">
                <a:latin typeface="Consolas"/>
              </a:rPr>
              <a:t>-batteryService </a:t>
            </a:r>
            <a:br>
              <a:rPr lang="it-IT" sz="2400" dirty="0">
                <a:latin typeface="Consolas"/>
              </a:rPr>
            </a:br>
            <a:r>
              <a:rPr lang="it-IT" sz="2400" dirty="0">
                <a:latin typeface="Consolas"/>
              </a:rPr>
              <a:t>    </a:t>
            </a:r>
            <a:r>
              <a:rPr lang="it-IT" sz="2400" dirty="0" err="1">
                <a:latin typeface="Consolas"/>
              </a:rPr>
              <a:t>memory</a:t>
            </a:r>
            <a:r>
              <a:rPr lang="it-IT" sz="2400" dirty="0">
                <a:latin typeface="Consolas"/>
              </a:rPr>
              <a:t>: 1024M </a:t>
            </a:r>
            <a:br>
              <a:rPr lang="it-IT" sz="2400" dirty="0">
                <a:latin typeface="Consolas"/>
              </a:rPr>
            </a:br>
            <a:r>
              <a:rPr lang="it-IT" sz="2400" dirty="0">
                <a:latin typeface="Consolas"/>
              </a:rPr>
              <a:t>    </a:t>
            </a:r>
            <a:r>
              <a:rPr lang="it-IT" sz="2400" dirty="0" err="1">
                <a:latin typeface="Consolas"/>
              </a:rPr>
              <a:t>instances</a:t>
            </a:r>
            <a:r>
              <a:rPr lang="it-IT" sz="2400" dirty="0">
                <a:latin typeface="Consolas"/>
              </a:rPr>
              <a:t>: </a:t>
            </a:r>
            <a:r>
              <a:rPr lang="it-IT" sz="2400" dirty="0">
                <a:solidFill>
                  <a:srgbClr val="800080"/>
                </a:solidFill>
                <a:latin typeface="Consolas"/>
              </a:rPr>
              <a:t>1</a:t>
            </a:r>
            <a:r>
              <a:rPr lang="it-IT" sz="2400" dirty="0">
                <a:latin typeface="Consolas"/>
              </a:rPr>
              <a:t> </a:t>
            </a:r>
            <a:br>
              <a:rPr lang="it-IT" sz="2400" dirty="0">
                <a:latin typeface="Consolas"/>
              </a:rPr>
            </a:br>
            <a:r>
              <a:rPr lang="it-IT" sz="2400" dirty="0">
                <a:latin typeface="Consolas"/>
              </a:rPr>
              <a:t>    </a:t>
            </a:r>
            <a:r>
              <a:rPr lang="it-IT" sz="2400" dirty="0" err="1">
                <a:latin typeface="Consolas"/>
              </a:rPr>
              <a:t>buildpack</a:t>
            </a:r>
            <a:r>
              <a:rPr lang="it-IT" sz="2400" dirty="0">
                <a:latin typeface="Consolas"/>
              </a:rPr>
              <a:t>: </a:t>
            </a:r>
            <a:r>
              <a:rPr lang="it-IT" sz="2400" dirty="0" err="1">
                <a:latin typeface="Consolas"/>
              </a:rPr>
              <a:t>java_buildpack</a:t>
            </a:r>
            <a:r>
              <a:rPr lang="it-IT" sz="2400" dirty="0">
                <a:latin typeface="Consolas"/>
              </a:rPr>
              <a:t> </a:t>
            </a:r>
            <a:br>
              <a:rPr lang="it-IT" sz="2400" dirty="0">
                <a:latin typeface="Consolas"/>
              </a:rPr>
            </a:br>
            <a:r>
              <a:rPr lang="it-IT" sz="2400" dirty="0">
                <a:latin typeface="Consolas"/>
              </a:rPr>
              <a:t>    </a:t>
            </a:r>
            <a:r>
              <a:rPr lang="it-IT" sz="2400" dirty="0" err="1">
                <a:latin typeface="Consolas"/>
              </a:rPr>
              <a:t>host</a:t>
            </a:r>
            <a:r>
              <a:rPr lang="it-IT" sz="2400" dirty="0">
                <a:latin typeface="Consolas"/>
              </a:rPr>
              <a:t>: </a:t>
            </a:r>
            <a:r>
              <a:rPr lang="it-IT" sz="2400" dirty="0">
                <a:solidFill>
                  <a:srgbClr val="800080"/>
                </a:solidFill>
                <a:latin typeface="Consolas"/>
              </a:rPr>
              <a:t>00</a:t>
            </a:r>
            <a:r>
              <a:rPr lang="it-IT" sz="2400" dirty="0">
                <a:latin typeface="Consolas"/>
              </a:rPr>
              <a:t>-batteryService </a:t>
            </a:r>
            <a:br>
              <a:rPr lang="it-IT" sz="2400" dirty="0">
                <a:latin typeface="Consolas"/>
              </a:rPr>
            </a:br>
            <a:r>
              <a:rPr lang="it-IT" sz="2400" dirty="0">
                <a:latin typeface="Consolas"/>
              </a:rPr>
              <a:t>    domain: </a:t>
            </a:r>
            <a:r>
              <a:rPr lang="it-IT" sz="2400" dirty="0" err="1">
                <a:latin typeface="Consolas"/>
              </a:rPr>
              <a:t>cfapps.io</a:t>
            </a:r>
            <a:r>
              <a:rPr lang="it-IT" sz="2400" dirty="0">
                <a:latin typeface="Consolas"/>
              </a:rPr>
              <a:t> </a:t>
            </a:r>
            <a:br>
              <a:rPr lang="it-IT" sz="2400" dirty="0">
                <a:latin typeface="Consolas"/>
              </a:rPr>
            </a:br>
            <a:r>
              <a:rPr lang="it-IT" sz="2400" dirty="0">
                <a:latin typeface="Consolas"/>
              </a:rPr>
              <a:t>    </a:t>
            </a:r>
            <a:r>
              <a:rPr lang="it-IT" sz="2400" dirty="0" err="1">
                <a:latin typeface="Consolas"/>
              </a:rPr>
              <a:t>path</a:t>
            </a:r>
            <a:r>
              <a:rPr lang="it-IT" sz="2400" dirty="0">
                <a:latin typeface="Consolas"/>
              </a:rPr>
              <a:t>: target/</a:t>
            </a:r>
            <a:r>
              <a:rPr lang="it-IT" sz="2400" dirty="0">
                <a:solidFill>
                  <a:srgbClr val="800080"/>
                </a:solidFill>
                <a:latin typeface="Consolas"/>
              </a:rPr>
              <a:t>00</a:t>
            </a:r>
            <a:r>
              <a:rPr lang="it-IT" sz="2400" dirty="0">
                <a:latin typeface="Consolas"/>
              </a:rPr>
              <a:t>-bookABattery_SERVICE-</a:t>
            </a:r>
            <a:r>
              <a:rPr lang="it-IT" sz="2400" dirty="0">
                <a:solidFill>
                  <a:srgbClr val="800080"/>
                </a:solidFill>
                <a:latin typeface="Consolas"/>
              </a:rPr>
              <a:t>1.0</a:t>
            </a:r>
            <a:r>
              <a:rPr lang="it-IT" sz="2400" dirty="0">
                <a:latin typeface="Consolas"/>
              </a:rPr>
              <a:t>.</a:t>
            </a:r>
            <a:r>
              <a:rPr lang="it-IT" sz="2400" dirty="0">
                <a:solidFill>
                  <a:srgbClr val="800080"/>
                </a:solidFill>
                <a:latin typeface="Consolas"/>
              </a:rPr>
              <a:t>0</a:t>
            </a:r>
            <a:r>
              <a:rPr lang="it-IT" sz="2400" dirty="0">
                <a:latin typeface="Consolas"/>
              </a:rPr>
              <a:t>.BUILD-SNAPSHOT.jar </a:t>
            </a:r>
            <a:br>
              <a:rPr lang="it-IT" sz="2400" dirty="0">
                <a:latin typeface="Consolas"/>
              </a:rPr>
            </a:br>
            <a:r>
              <a:rPr lang="it-IT" sz="2400" dirty="0">
                <a:latin typeface="Consolas"/>
              </a:rPr>
              <a:t>    </a:t>
            </a:r>
            <a:r>
              <a:rPr lang="it-IT" sz="2400" dirty="0" err="1">
                <a:latin typeface="Consolas"/>
              </a:rPr>
              <a:t>services</a:t>
            </a:r>
            <a:r>
              <a:rPr lang="it-IT" sz="2400" dirty="0">
                <a:latin typeface="Consolas"/>
              </a:rPr>
              <a:t>: </a:t>
            </a:r>
            <a:br>
              <a:rPr lang="it-IT" sz="2400" dirty="0">
                <a:latin typeface="Consolas"/>
              </a:rPr>
            </a:br>
            <a:r>
              <a:rPr lang="it-IT" sz="2400" dirty="0">
                <a:latin typeface="Consolas"/>
              </a:rPr>
              <a:t>     - </a:t>
            </a:r>
            <a:r>
              <a:rPr lang="it-IT" sz="2400" dirty="0" err="1">
                <a:latin typeface="Consolas"/>
              </a:rPr>
              <a:t>mySqlBackingServices</a:t>
            </a:r>
            <a:r>
              <a:rPr lang="it-IT" sz="2400" dirty="0">
                <a:latin typeface="Consolas"/>
              </a:rPr>
              <a:t> </a:t>
            </a:r>
            <a:br>
              <a:rPr lang="it-IT" sz="2400" dirty="0">
                <a:latin typeface="Consolas"/>
              </a:rPr>
            </a:br>
            <a:r>
              <a:rPr lang="it-IT" sz="2400" dirty="0">
                <a:latin typeface="Consolas"/>
              </a:rPr>
              <a:t>    </a:t>
            </a:r>
            <a:r>
              <a:rPr lang="it-IT" sz="2400" dirty="0" err="1">
                <a:latin typeface="Consolas"/>
              </a:rPr>
              <a:t>datasource</a:t>
            </a:r>
            <a:r>
              <a:rPr lang="it-IT" sz="2400" dirty="0">
                <a:latin typeface="Consolas"/>
              </a:rPr>
              <a:t>: </a:t>
            </a:r>
            <a:br>
              <a:rPr lang="it-IT" sz="2400" dirty="0">
                <a:latin typeface="Consolas"/>
              </a:rPr>
            </a:br>
            <a:r>
              <a:rPr lang="it-IT" sz="2400" dirty="0">
                <a:latin typeface="Consolas"/>
              </a:rPr>
              <a:t>    </a:t>
            </a:r>
            <a:r>
              <a:rPr lang="it-IT" sz="2400" dirty="0" err="1">
                <a:latin typeface="Consolas"/>
              </a:rPr>
              <a:t>jpa</a:t>
            </a:r>
            <a:r>
              <a:rPr lang="it-IT" sz="2400" dirty="0">
                <a:latin typeface="Consolas"/>
              </a:rPr>
              <a:t>: </a:t>
            </a:r>
            <a:br>
              <a:rPr lang="it-IT" sz="2400" dirty="0">
                <a:latin typeface="Consolas"/>
              </a:rPr>
            </a:br>
            <a:r>
              <a:rPr lang="it-IT" sz="2400" dirty="0">
                <a:latin typeface="Consolas"/>
              </a:rPr>
              <a:t>    </a:t>
            </a:r>
            <a:r>
              <a:rPr lang="it-IT" sz="2400" dirty="0" err="1">
                <a:latin typeface="Consolas"/>
              </a:rPr>
              <a:t>hibernate.ddl</a:t>
            </a:r>
            <a:r>
              <a:rPr lang="it-IT" sz="2400" dirty="0">
                <a:latin typeface="Consolas"/>
              </a:rPr>
              <a:t>-auto: none </a:t>
            </a:r>
            <a:br>
              <a:rPr lang="it-IT" sz="2400" dirty="0">
                <a:latin typeface="Consolas"/>
              </a:rPr>
            </a:br>
            <a:r>
              <a:rPr lang="it-IT" sz="2400" dirty="0">
                <a:latin typeface="Consolas"/>
              </a:rPr>
              <a:t>    </a:t>
            </a:r>
            <a:r>
              <a:rPr lang="it-IT" sz="2400" dirty="0" err="1">
                <a:latin typeface="Consolas"/>
              </a:rPr>
              <a:t>show_sql</a:t>
            </a:r>
            <a:r>
              <a:rPr lang="it-IT" sz="2400" dirty="0">
                <a:latin typeface="Consolas"/>
              </a:rPr>
              <a:t>: </a:t>
            </a:r>
            <a:r>
              <a:rPr lang="it-IT" sz="2400" dirty="0">
                <a:solidFill>
                  <a:srgbClr val="0000FF"/>
                </a:solidFill>
                <a:latin typeface="Consolas"/>
              </a:rPr>
              <a:t>false</a:t>
            </a:r>
            <a:r>
              <a:rPr lang="it-IT" sz="2400" dirty="0">
                <a:latin typeface="Consolas"/>
              </a:rPr>
              <a:t> </a:t>
            </a:r>
            <a:br>
              <a:rPr lang="it-IT" sz="2400" dirty="0">
                <a:latin typeface="Consolas"/>
              </a:rPr>
            </a:br>
            <a:r>
              <a:rPr lang="it-IT" sz="2400" dirty="0" err="1">
                <a:latin typeface="Consolas"/>
              </a:rPr>
              <a:t>env</a:t>
            </a:r>
            <a:r>
              <a:rPr lang="it-IT" sz="2400" dirty="0">
                <a:latin typeface="Consolas"/>
              </a:rPr>
              <a:t>: </a:t>
            </a:r>
            <a:br>
              <a:rPr lang="it-IT" sz="2400" dirty="0">
                <a:latin typeface="Consolas"/>
              </a:rPr>
            </a:br>
            <a:r>
              <a:rPr lang="it-IT" sz="2400" dirty="0">
                <a:latin typeface="Consolas"/>
              </a:rPr>
              <a:t>    SPRING_PROFILES_ACTIVE: </a:t>
            </a:r>
            <a:r>
              <a:rPr lang="it-IT" sz="2400" b="1" dirty="0" err="1">
                <a:latin typeface="Consolas"/>
              </a:rPr>
              <a:t>cloudfoundry</a:t>
            </a:r>
            <a:r>
              <a:rPr lang="it-IT" sz="2400" dirty="0">
                <a:latin typeface="Consolas"/>
              </a:rPr>
              <a:t> </a:t>
            </a:r>
            <a:br>
              <a:rPr lang="it-IT" sz="2400" dirty="0">
                <a:latin typeface="Consolas"/>
              </a:rPr>
            </a:br>
            <a:r>
              <a:rPr lang="it-IT" sz="2400" dirty="0">
                <a:latin typeface="Consolas"/>
              </a:rPr>
              <a:t>    DEBUG: </a:t>
            </a:r>
            <a:r>
              <a:rPr lang="it-IT" sz="2400" dirty="0">
                <a:solidFill>
                  <a:srgbClr val="800000"/>
                </a:solidFill>
                <a:latin typeface="Consolas"/>
              </a:rPr>
              <a:t>"</a:t>
            </a:r>
            <a:r>
              <a:rPr lang="it-IT" sz="2400" dirty="0" err="1">
                <a:solidFill>
                  <a:srgbClr val="800000"/>
                </a:solidFill>
                <a:latin typeface="Consolas"/>
              </a:rPr>
              <a:t>true</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t>
            </a:r>
            <a:r>
              <a:rPr lang="it-IT" sz="2400" dirty="0" err="1">
                <a:latin typeface="Consolas"/>
              </a:rPr>
              <a:t>debug</a:t>
            </a:r>
            <a:r>
              <a:rPr lang="it-IT" sz="2400" dirty="0">
                <a:latin typeface="Consolas"/>
              </a:rPr>
              <a:t>: </a:t>
            </a:r>
            <a:r>
              <a:rPr lang="it-IT" sz="2400" dirty="0">
                <a:solidFill>
                  <a:srgbClr val="800000"/>
                </a:solidFill>
                <a:latin typeface="Consolas"/>
              </a:rPr>
              <a:t>"</a:t>
            </a:r>
            <a:r>
              <a:rPr lang="it-IT" sz="2400" dirty="0" err="1">
                <a:solidFill>
                  <a:srgbClr val="800000"/>
                </a:solidFill>
                <a:latin typeface="Consolas"/>
              </a:rPr>
              <a:t>true</a:t>
            </a:r>
            <a:r>
              <a:rPr lang="it-IT" sz="2400" dirty="0" smtClean="0">
                <a:solidFill>
                  <a:srgbClr val="800000"/>
                </a:solidFill>
                <a:latin typeface="Consolas"/>
              </a:rPr>
              <a:t>"</a:t>
            </a:r>
            <a:endParaRPr lang="it-IT" sz="2400" dirty="0">
              <a:latin typeface="Consolas"/>
            </a:endParaRPr>
          </a:p>
        </p:txBody>
      </p:sp>
      <p:sp>
        <p:nvSpPr>
          <p:cNvPr id="12" name="Rettangolo 11"/>
          <p:cNvSpPr/>
          <p:nvPr/>
        </p:nvSpPr>
        <p:spPr bwMode="auto">
          <a:xfrm>
            <a:off x="1334580" y="5052287"/>
            <a:ext cx="10626125" cy="72559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598712" y="7268590"/>
            <a:ext cx="11361993" cy="149186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1334579" y="2882869"/>
            <a:ext cx="10626125" cy="174288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8" name="CasellaDiTesto 17"/>
          <p:cNvSpPr txBox="1"/>
          <p:nvPr/>
        </p:nvSpPr>
        <p:spPr>
          <a:xfrm>
            <a:off x="618928" y="9234264"/>
            <a:ext cx="18434048" cy="523220"/>
          </a:xfrm>
          <a:prstGeom prst="rect">
            <a:avLst/>
          </a:prstGeom>
          <a:noFill/>
        </p:spPr>
        <p:txBody>
          <a:bodyPr wrap="square" rtlCol="0">
            <a:spAutoFit/>
          </a:bodyPr>
          <a:lstStyle/>
          <a:p>
            <a:r>
              <a:rPr lang="it-IT" sz="2800" dirty="0" smtClean="0">
                <a:latin typeface="Consolas"/>
              </a:rPr>
              <a:t>Show </a:t>
            </a:r>
            <a:r>
              <a:rPr lang="it-IT" sz="2800" dirty="0" err="1" smtClean="0">
                <a:latin typeface="Consolas"/>
              </a:rPr>
              <a:t>at</a:t>
            </a:r>
            <a:r>
              <a:rPr lang="it-IT" sz="2800" dirty="0" smtClean="0">
                <a:latin typeface="Consolas"/>
              </a:rPr>
              <a:t> </a:t>
            </a:r>
            <a:r>
              <a:rPr lang="it-IT" sz="2800" dirty="0" err="1" smtClean="0">
                <a:latin typeface="Consolas"/>
              </a:rPr>
              <a:t>launch</a:t>
            </a:r>
            <a:r>
              <a:rPr lang="it-IT" sz="2800" dirty="0" smtClean="0">
                <a:latin typeface="Consolas"/>
              </a:rPr>
              <a:t> log </a:t>
            </a:r>
            <a:r>
              <a:rPr lang="it-IT" sz="2800" dirty="0" err="1" smtClean="0">
                <a:latin typeface="Consolas"/>
              </a:rPr>
              <a:t>boot</a:t>
            </a:r>
            <a:r>
              <a:rPr lang="it-IT" sz="2800" dirty="0" smtClean="0">
                <a:latin typeface="Consolas"/>
              </a:rPr>
              <a:t> with database </a:t>
            </a:r>
            <a:r>
              <a:rPr lang="it-IT" sz="2800" dirty="0" err="1" smtClean="0">
                <a:latin typeface="Consolas"/>
              </a:rPr>
              <a:t>resolution</a:t>
            </a:r>
            <a:endParaRPr lang="it-IT" sz="2800" dirty="0">
              <a:latin typeface="Consolas"/>
            </a:endParaRPr>
          </a:p>
        </p:txBody>
      </p:sp>
    </p:spTree>
    <p:extLst>
      <p:ext uri="{BB962C8B-B14F-4D97-AF65-F5344CB8AC3E}">
        <p14:creationId xmlns:p14="http://schemas.microsoft.com/office/powerpoint/2010/main" val="4241561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animBg="1"/>
      <p:bldP spid="16" grpId="0" animBg="1"/>
      <p:bldP spid="1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102768" y="1889448"/>
            <a:ext cx="22382685" cy="6247864"/>
          </a:xfrm>
          <a:prstGeom prst="rect">
            <a:avLst/>
          </a:prstGeom>
          <a:noFill/>
        </p:spPr>
        <p:txBody>
          <a:bodyPr wrap="square" rtlCol="0">
            <a:spAutoFit/>
          </a:bodyPr>
          <a:lstStyle/>
          <a:p>
            <a:endParaRPr lang="it-IT" sz="2800" b="1" dirty="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 the DS </a:t>
            </a:r>
            <a:r>
              <a:rPr lang="it-IT" sz="2800" b="1" dirty="0">
                <a:solidFill>
                  <a:srgbClr val="FF0000"/>
                </a:solidFill>
                <a:latin typeface="Consolas"/>
              </a:rPr>
              <a:t>URL=</a:t>
            </a:r>
            <a:r>
              <a:rPr lang="it-IT" sz="2800" b="1" dirty="0" err="1">
                <a:solidFill>
                  <a:srgbClr val="FF0000"/>
                </a:solidFill>
                <a:latin typeface="Consolas"/>
              </a:rPr>
              <a:t>jdbc:mysql</a:t>
            </a:r>
            <a:r>
              <a:rPr lang="it-IT" sz="2800" b="1" dirty="0">
                <a:solidFill>
                  <a:srgbClr val="FF0000"/>
                </a:solidFill>
                <a:latin typeface="Consolas"/>
              </a:rPr>
              <a:t>://</a:t>
            </a:r>
            <a:r>
              <a:rPr lang="it-IT" sz="2800" b="1" dirty="0" err="1" smtClean="0">
                <a:solidFill>
                  <a:srgbClr val="FF0000"/>
                </a:solidFill>
                <a:latin typeface="Consolas"/>
              </a:rPr>
              <a:t>localhost</a:t>
            </a:r>
            <a:r>
              <a:rPr lang="it-IT" sz="2800" b="1" dirty="0" smtClean="0">
                <a:solidFill>
                  <a:srgbClr val="FF0000"/>
                </a:solidFill>
                <a:latin typeface="Consolas"/>
              </a:rPr>
              <a:t>/</a:t>
            </a:r>
            <a:r>
              <a:rPr lang="it-IT" sz="2800" b="1" dirty="0" err="1" smtClean="0">
                <a:solidFill>
                  <a:srgbClr val="FF0000"/>
                </a:solidFill>
                <a:latin typeface="Consolas"/>
              </a:rPr>
              <a:t>bookabattery_db_pws</a:t>
            </a:r>
            <a:endParaRPr lang="it-IT" sz="2800" b="1" dirty="0" smtClean="0">
              <a:solidFill>
                <a:srgbClr val="FF0000"/>
              </a:solidFill>
              <a:latin typeface="Consolas"/>
            </a:endParaRPr>
          </a:p>
          <a:p>
            <a:endParaRPr lang="it-IT" sz="2800" b="1" dirty="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a:t>
            </a:r>
            <a:r>
              <a:rPr lang="it-IT" sz="2800" b="1" dirty="0" smtClean="0">
                <a:solidFill>
                  <a:srgbClr val="00B050"/>
                </a:solidFill>
                <a:latin typeface="Consolas"/>
              </a:rPr>
              <a:t>] </a:t>
            </a:r>
            <a:r>
              <a:rPr lang="it-IT" sz="2800" b="1" dirty="0" err="1" smtClean="0">
                <a:solidFill>
                  <a:srgbClr val="FF0000"/>
                </a:solidFill>
                <a:latin typeface="Consolas"/>
              </a:rPr>
              <a:t>cloud.services.mySqlBackingServices.connection.jdbcurl</a:t>
            </a:r>
            <a:endParaRPr lang="it-IT" sz="2800" b="1" dirty="0" smtClean="0">
              <a:solidFill>
                <a:srgbClr val="FF0000"/>
              </a:solidFill>
              <a:latin typeface="Consolas"/>
            </a:endParaRPr>
          </a:p>
          <a:p>
            <a:endParaRPr lang="it-IT" sz="2800" b="1" dirty="0" smtClean="0">
              <a:solidFill>
                <a:srgbClr val="00B050"/>
              </a:solidFill>
              <a:latin typeface="Consolas"/>
            </a:endParaRPr>
          </a:p>
          <a:p>
            <a:r>
              <a:rPr lang="it-IT" sz="2800" b="1" dirty="0">
                <a:solidFill>
                  <a:srgbClr val="00B050"/>
                </a:solidFill>
                <a:latin typeface="Consolas"/>
              </a:rPr>
              <a:t>[APP/0] [OUT] </a:t>
            </a:r>
          </a:p>
          <a:p>
            <a:r>
              <a:rPr lang="it-IT" sz="2800" b="1" dirty="0">
                <a:solidFill>
                  <a:srgbClr val="00B050"/>
                </a:solidFill>
                <a:latin typeface="Consolas"/>
              </a:rPr>
              <a:t>JDBC URL=</a:t>
            </a:r>
            <a:r>
              <a:rPr lang="it-IT" sz="2800" b="1" dirty="0" err="1">
                <a:solidFill>
                  <a:srgbClr val="00B050"/>
                </a:solidFill>
                <a:latin typeface="Consolas"/>
              </a:rPr>
              <a:t>jdbc:mysql</a:t>
            </a:r>
            <a:r>
              <a:rPr lang="it-IT" sz="2800" b="1" dirty="0">
                <a:solidFill>
                  <a:srgbClr val="00B050"/>
                </a:solidFill>
                <a:latin typeface="Consolas"/>
              </a:rPr>
              <a:t>://us-cdbr-iron-east-03.cleardb.net/ad_9eccf35d79407b7?user=b6feefbfb1e277&amp;password=bcSED4b6</a:t>
            </a:r>
          </a:p>
          <a:p>
            <a:r>
              <a:rPr lang="it-IT" sz="2800" b="1" dirty="0">
                <a:solidFill>
                  <a:srgbClr val="00B050"/>
                </a:solidFill>
                <a:latin typeface="Consolas"/>
              </a:rPr>
              <a:t>	</a:t>
            </a:r>
            <a:endParaRPr lang="it-IT" sz="2800" b="1" dirty="0" smtClean="0">
              <a:solidFill>
                <a:srgbClr val="00B050"/>
              </a:solidFill>
              <a:latin typeface="Consolas"/>
            </a:endParaRPr>
          </a:p>
          <a:p>
            <a:r>
              <a:rPr lang="it-IT" sz="2800" b="1" dirty="0">
                <a:solidFill>
                  <a:srgbClr val="00B050"/>
                </a:solidFill>
                <a:latin typeface="Consolas"/>
              </a:rPr>
              <a:t>	</a:t>
            </a:r>
            <a:r>
              <a:rPr lang="it-IT" sz="3000" b="1" dirty="0" smtClean="0">
                <a:solidFill>
                  <a:srgbClr val="FF0000"/>
                </a:solidFill>
                <a:latin typeface="Consolas"/>
              </a:rPr>
              <a:t>HOST </a:t>
            </a:r>
            <a:r>
              <a:rPr lang="it-IT" sz="3000" b="1" dirty="0">
                <a:solidFill>
                  <a:srgbClr val="FF0000"/>
                </a:solidFill>
                <a:latin typeface="Consolas"/>
              </a:rPr>
              <a:t>NAME</a:t>
            </a:r>
            <a:r>
              <a:rPr lang="it-IT" sz="3000" b="1" dirty="0" smtClean="0">
                <a:solidFill>
                  <a:srgbClr val="FF0000"/>
                </a:solidFill>
                <a:latin typeface="Consolas"/>
              </a:rPr>
              <a:t>= us-cdbr-iron-east-03.cleardb.net</a:t>
            </a:r>
            <a:endParaRPr lang="it-IT" sz="3000" b="1" dirty="0">
              <a:solidFill>
                <a:srgbClr val="FF0000"/>
              </a:solidFill>
              <a:latin typeface="Consolas"/>
            </a:endParaRPr>
          </a:p>
          <a:p>
            <a:r>
              <a:rPr lang="it-IT" sz="3000" b="1" dirty="0">
                <a:solidFill>
                  <a:srgbClr val="FF0000"/>
                </a:solidFill>
                <a:latin typeface="Consolas"/>
              </a:rPr>
              <a:t>	DATABASE </a:t>
            </a:r>
            <a:r>
              <a:rPr lang="it-IT" sz="3000" b="1" dirty="0" smtClean="0">
                <a:solidFill>
                  <a:srgbClr val="FF0000"/>
                </a:solidFill>
                <a:latin typeface="Consolas"/>
              </a:rPr>
              <a:t>NAME= ad_9eccf35d79407b7</a:t>
            </a:r>
            <a:endParaRPr lang="it-IT" sz="3000" b="1" dirty="0">
              <a:solidFill>
                <a:srgbClr val="FF0000"/>
              </a:solidFill>
              <a:latin typeface="Consolas"/>
            </a:endParaRPr>
          </a:p>
          <a:p>
            <a:r>
              <a:rPr lang="it-IT" sz="3000" b="1" dirty="0">
                <a:solidFill>
                  <a:srgbClr val="FF0000"/>
                </a:solidFill>
                <a:latin typeface="Consolas"/>
              </a:rPr>
              <a:t>	USER NAME</a:t>
            </a:r>
            <a:r>
              <a:rPr lang="it-IT" sz="3000" b="1" dirty="0" smtClean="0">
                <a:solidFill>
                  <a:srgbClr val="FF0000"/>
                </a:solidFill>
                <a:latin typeface="Consolas"/>
              </a:rPr>
              <a:t>= b6feefbfb1e277</a:t>
            </a:r>
            <a:endParaRPr lang="it-IT" sz="3000" b="1" dirty="0">
              <a:solidFill>
                <a:srgbClr val="FF0000"/>
              </a:solidFill>
              <a:latin typeface="Consolas"/>
            </a:endParaRPr>
          </a:p>
          <a:p>
            <a:r>
              <a:rPr lang="it-IT" sz="3000" b="1" dirty="0">
                <a:solidFill>
                  <a:srgbClr val="FF0000"/>
                </a:solidFill>
                <a:latin typeface="Consolas"/>
              </a:rPr>
              <a:t>	</a:t>
            </a:r>
            <a:r>
              <a:rPr lang="it-IT" sz="3000" b="1" dirty="0" smtClean="0">
                <a:solidFill>
                  <a:srgbClr val="FF0000"/>
                </a:solidFill>
                <a:latin typeface="Consolas"/>
              </a:rPr>
              <a:t>PASSWORD= bcSED4b6</a:t>
            </a:r>
            <a:endParaRPr lang="it-IT" sz="3000" b="1" dirty="0">
              <a:solidFill>
                <a:srgbClr val="FF0000"/>
              </a:solidFill>
              <a:latin typeface="Consolas"/>
            </a:endParaRPr>
          </a:p>
          <a:p>
            <a:endParaRPr lang="it-IT" sz="2800" b="1" dirty="0" smtClean="0">
              <a:solidFill>
                <a:srgbClr val="00B050"/>
              </a:solidFill>
              <a:latin typeface="Consolas"/>
            </a:endParaRPr>
          </a:p>
          <a:p>
            <a:endParaRPr lang="it-IT" sz="2800" b="1" dirty="0">
              <a:solidFill>
                <a:srgbClr val="00B050"/>
              </a:solidFill>
              <a:latin typeface="Consolas"/>
            </a:endParaRPr>
          </a:p>
        </p:txBody>
      </p:sp>
      <p:sp>
        <p:nvSpPr>
          <p:cNvPr id="42" name="Rettangolo 41"/>
          <p:cNvSpPr/>
          <p:nvPr/>
        </p:nvSpPr>
        <p:spPr bwMode="auto">
          <a:xfrm>
            <a:off x="1474611" y="7309507"/>
            <a:ext cx="18681844"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19750482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655" y="1841804"/>
            <a:ext cx="20864795" cy="8616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Rettangolo 41"/>
          <p:cNvSpPr/>
          <p:nvPr/>
        </p:nvSpPr>
        <p:spPr bwMode="auto">
          <a:xfrm>
            <a:off x="2470920" y="3689648"/>
            <a:ext cx="19946216"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2005234" y="9090248"/>
            <a:ext cx="19946216"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15375768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98712" y="1650821"/>
            <a:ext cx="18434048" cy="461665"/>
          </a:xfrm>
          <a:prstGeom prst="rect">
            <a:avLst/>
          </a:prstGeom>
          <a:noFill/>
        </p:spPr>
        <p:txBody>
          <a:bodyPr wrap="square" rtlCol="0">
            <a:spAutoFit/>
          </a:bodyPr>
          <a:lstStyle/>
          <a:p>
            <a:r>
              <a:rPr lang="it-IT" sz="2400" dirty="0" smtClean="0">
                <a:latin typeface="Consolas"/>
              </a:rPr>
              <a:t>Inserire </a:t>
            </a:r>
            <a:r>
              <a:rPr lang="it-IT" sz="2400" dirty="0" err="1" smtClean="0">
                <a:latin typeface="Consolas"/>
              </a:rPr>
              <a:t>application.porepertie</a:t>
            </a:r>
            <a:r>
              <a:rPr lang="it-IT" sz="2400" dirty="0" smtClean="0">
                <a:latin typeface="Consolas"/>
              </a:rPr>
              <a:t>- </a:t>
            </a:r>
            <a:r>
              <a:rPr lang="it-IT" sz="2400" dirty="0" err="1" smtClean="0">
                <a:latin typeface="Consolas"/>
              </a:rPr>
              <a:t>cloud</a:t>
            </a:r>
            <a:r>
              <a:rPr lang="it-IT" sz="2400" dirty="0" smtClean="0">
                <a:latin typeface="Consolas"/>
              </a:rPr>
              <a:t> </a:t>
            </a:r>
            <a:r>
              <a:rPr lang="it-IT" sz="2400" dirty="0" err="1" smtClean="0">
                <a:latin typeface="Consolas"/>
              </a:rPr>
              <a:t>foundry</a:t>
            </a:r>
            <a:r>
              <a:rPr lang="it-IT" sz="2400" dirty="0" smtClean="0">
                <a:latin typeface="Consolas"/>
              </a:rPr>
              <a:t> </a:t>
            </a:r>
            <a:endParaRPr lang="it-IT" sz="2400" dirty="0">
              <a:latin typeface="Consolas"/>
            </a:endParaRPr>
          </a:p>
        </p:txBody>
      </p:sp>
      <p:sp>
        <p:nvSpPr>
          <p:cNvPr id="12" name="Rettangolo 11"/>
          <p:cNvSpPr/>
          <p:nvPr/>
        </p:nvSpPr>
        <p:spPr bwMode="auto">
          <a:xfrm>
            <a:off x="1334580" y="5052287"/>
            <a:ext cx="10626125" cy="72559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598712" y="7268590"/>
            <a:ext cx="11361993" cy="149186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1334579" y="2882869"/>
            <a:ext cx="10626125" cy="174288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8" name="CasellaDiTesto 17"/>
          <p:cNvSpPr txBox="1"/>
          <p:nvPr/>
        </p:nvSpPr>
        <p:spPr>
          <a:xfrm>
            <a:off x="618928" y="9234264"/>
            <a:ext cx="18434048" cy="523220"/>
          </a:xfrm>
          <a:prstGeom prst="rect">
            <a:avLst/>
          </a:prstGeom>
          <a:noFill/>
        </p:spPr>
        <p:txBody>
          <a:bodyPr wrap="square" rtlCol="0">
            <a:spAutoFit/>
          </a:bodyPr>
          <a:lstStyle/>
          <a:p>
            <a:r>
              <a:rPr lang="it-IT" sz="2800" dirty="0" smtClean="0">
                <a:latin typeface="Consolas"/>
              </a:rPr>
              <a:t>Show </a:t>
            </a:r>
            <a:r>
              <a:rPr lang="it-IT" sz="2800" dirty="0" err="1" smtClean="0">
                <a:latin typeface="Consolas"/>
              </a:rPr>
              <a:t>at</a:t>
            </a:r>
            <a:r>
              <a:rPr lang="it-IT" sz="2800" dirty="0" smtClean="0">
                <a:latin typeface="Consolas"/>
              </a:rPr>
              <a:t> </a:t>
            </a:r>
            <a:r>
              <a:rPr lang="it-IT" sz="2800" dirty="0" err="1" smtClean="0">
                <a:latin typeface="Consolas"/>
              </a:rPr>
              <a:t>launch</a:t>
            </a:r>
            <a:r>
              <a:rPr lang="it-IT" sz="2800" dirty="0" smtClean="0">
                <a:latin typeface="Consolas"/>
              </a:rPr>
              <a:t> log </a:t>
            </a:r>
            <a:r>
              <a:rPr lang="it-IT" sz="2800" dirty="0" err="1" smtClean="0">
                <a:latin typeface="Consolas"/>
              </a:rPr>
              <a:t>boot</a:t>
            </a:r>
            <a:r>
              <a:rPr lang="it-IT" sz="2800" dirty="0" smtClean="0">
                <a:latin typeface="Consolas"/>
              </a:rPr>
              <a:t> with database </a:t>
            </a:r>
            <a:r>
              <a:rPr lang="it-IT" sz="2800" dirty="0" err="1" smtClean="0">
                <a:latin typeface="Consolas"/>
              </a:rPr>
              <a:t>resolution</a:t>
            </a:r>
            <a:endParaRPr lang="it-IT" sz="2800" dirty="0">
              <a:latin typeface="Consolas"/>
            </a:endParaRPr>
          </a:p>
        </p:txBody>
      </p:sp>
    </p:spTree>
    <p:extLst>
      <p:ext uri="{BB962C8B-B14F-4D97-AF65-F5344CB8AC3E}">
        <p14:creationId xmlns:p14="http://schemas.microsoft.com/office/powerpoint/2010/main" val="551216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animBg="1"/>
      <p:bldP spid="16" grpId="0" animBg="1"/>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Business </a:t>
            </a:r>
            <a:r>
              <a:rPr lang="it-IT" dirty="0" err="1" smtClean="0"/>
              <a:t>context</a:t>
            </a:r>
            <a:r>
              <a:rPr lang="it-IT" dirty="0" smtClean="0"/>
              <a:t> 	 </a:t>
            </a:r>
            <a:endParaRPr lang="it-IT" dirty="0"/>
          </a:p>
        </p:txBody>
      </p:sp>
      <p:sp>
        <p:nvSpPr>
          <p:cNvPr id="3" name="Segnaposto contenuto 2"/>
          <p:cNvSpPr>
            <a:spLocks noGrp="1"/>
          </p:cNvSpPr>
          <p:nvPr>
            <p:ph idx="1"/>
          </p:nvPr>
        </p:nvSpPr>
        <p:spPr/>
        <p:txBody>
          <a:bodyPr/>
          <a:lstStyle/>
          <a:p>
            <a:r>
              <a:rPr lang="en-US" dirty="0" smtClean="0"/>
              <a:t>……</a:t>
            </a:r>
            <a:endParaRPr lang="it-IT" dirty="0"/>
          </a:p>
        </p:txBody>
      </p:sp>
    </p:spTree>
    <p:extLst>
      <p:ext uri="{BB962C8B-B14F-4D97-AF65-F5344CB8AC3E}">
        <p14:creationId xmlns:p14="http://schemas.microsoft.com/office/powerpoint/2010/main" val="652723381"/>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2730314115"/>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Microservices</a:t>
            </a:r>
            <a:r>
              <a:rPr lang="it-IT" dirty="0" smtClean="0"/>
              <a:t> </a:t>
            </a:r>
            <a:r>
              <a:rPr lang="it-IT" strike="sngStrike" dirty="0" smtClean="0"/>
              <a:t>Architecture</a:t>
            </a:r>
            <a:r>
              <a:rPr lang="it-IT" dirty="0" smtClean="0"/>
              <a:t>: </a:t>
            </a:r>
            <a:r>
              <a:rPr lang="it-IT" strike="sngStrike" dirty="0" err="1" smtClean="0"/>
              <a:t>transactional</a:t>
            </a:r>
            <a:r>
              <a:rPr lang="it-IT" strike="sngStrike" dirty="0" smtClean="0"/>
              <a:t> </a:t>
            </a:r>
            <a:r>
              <a:rPr lang="it-IT" strike="sngStrike" dirty="0" err="1" smtClean="0"/>
              <a:t>issues</a:t>
            </a:r>
            <a:r>
              <a:rPr lang="it-IT" dirty="0" smtClean="0"/>
              <a:t/>
            </a:r>
            <a:br>
              <a:rPr lang="it-IT" dirty="0" smtClean="0"/>
            </a:br>
            <a:r>
              <a:rPr lang="it-IT" dirty="0" smtClean="0"/>
              <a:t>data </a:t>
            </a:r>
            <a:r>
              <a:rPr lang="it-IT" dirty="0" err="1" smtClean="0"/>
              <a:t>consistency</a:t>
            </a:r>
            <a:r>
              <a:rPr lang="it-IT" dirty="0" smtClean="0"/>
              <a:t> </a:t>
            </a:r>
            <a:endParaRPr lang="it-IT" dirty="0"/>
          </a:p>
        </p:txBody>
      </p:sp>
      <p:sp>
        <p:nvSpPr>
          <p:cNvPr id="3" name="Segnaposto contenuto 2"/>
          <p:cNvSpPr>
            <a:spLocks noGrp="1"/>
          </p:cNvSpPr>
          <p:nvPr>
            <p:ph idx="1"/>
          </p:nvPr>
        </p:nvSpPr>
        <p:spPr>
          <a:xfrm>
            <a:off x="886744" y="1673424"/>
            <a:ext cx="23134637" cy="10668000"/>
          </a:xfrm>
        </p:spPr>
        <p:txBody>
          <a:bodyPr/>
          <a:lstStyle/>
          <a:p>
            <a:r>
              <a:rPr lang="it-IT" sz="3600" strike="sngStrike" dirty="0" smtClean="0"/>
              <a:t>Distributed data </a:t>
            </a:r>
            <a:r>
              <a:rPr lang="it-IT" sz="3600" strike="sngStrike" dirty="0" smtClean="0"/>
              <a:t>management</a:t>
            </a:r>
          </a:p>
          <a:p>
            <a:r>
              <a:rPr lang="en-US" sz="3600" dirty="0"/>
              <a:t>In a Database per Service scenario each service has its own </a:t>
            </a:r>
            <a:r>
              <a:rPr lang="en-US" sz="3600" dirty="0" smtClean="0"/>
              <a:t>database . </a:t>
            </a:r>
          </a:p>
          <a:p>
            <a:r>
              <a:rPr lang="it-IT" sz="3600" strike="sngStrike" dirty="0" smtClean="0"/>
              <a:t>A </a:t>
            </a:r>
            <a:r>
              <a:rPr lang="it-IT" sz="3600" strike="sngStrike" dirty="0" err="1" smtClean="0"/>
              <a:t>microservice</a:t>
            </a:r>
            <a:r>
              <a:rPr lang="it-IT" sz="3600" strike="sngStrike" dirty="0" smtClean="0"/>
              <a:t> </a:t>
            </a:r>
            <a:r>
              <a:rPr lang="it-IT" sz="3600" strike="sngStrike" dirty="0" err="1" smtClean="0"/>
              <a:t>based</a:t>
            </a:r>
            <a:r>
              <a:rPr lang="it-IT" sz="3600" strike="sngStrike" dirty="0" smtClean="0"/>
              <a:t> </a:t>
            </a:r>
            <a:r>
              <a:rPr lang="it-IT" sz="3600" strike="sngStrike" dirty="0" err="1" smtClean="0"/>
              <a:t>architecture</a:t>
            </a:r>
            <a:r>
              <a:rPr lang="it-IT" sz="3600" strike="sngStrike" dirty="0" smtClean="0"/>
              <a:t> </a:t>
            </a:r>
            <a:r>
              <a:rPr lang="it-IT" sz="3600" strike="sngStrike" dirty="0" err="1" smtClean="0"/>
              <a:t>often</a:t>
            </a:r>
            <a:r>
              <a:rPr lang="it-IT" sz="3600" strike="sngStrike" dirty="0" smtClean="0"/>
              <a:t> </a:t>
            </a:r>
            <a:r>
              <a:rPr lang="it-IT" sz="3600" strike="sngStrike" dirty="0"/>
              <a:t>use a </a:t>
            </a:r>
            <a:r>
              <a:rPr lang="it-IT" sz="3600" strike="sngStrike" dirty="0" smtClean="0"/>
              <a:t>To </a:t>
            </a:r>
            <a:r>
              <a:rPr lang="it-IT" sz="3600" strike="sngStrike" dirty="0" err="1" smtClean="0"/>
              <a:t>make</a:t>
            </a:r>
            <a:r>
              <a:rPr lang="it-IT" sz="3600" strike="sngStrike" dirty="0" smtClean="0"/>
              <a:t> </a:t>
            </a:r>
            <a:r>
              <a:rPr lang="it-IT" sz="3600" strike="sngStrike" dirty="0" err="1" smtClean="0"/>
              <a:t>everything</a:t>
            </a:r>
            <a:r>
              <a:rPr lang="it-IT" sz="3600" strike="sngStrike" dirty="0" smtClean="0"/>
              <a:t> more </a:t>
            </a:r>
            <a:r>
              <a:rPr lang="it-IT" sz="3600" strike="sngStrike" dirty="0" err="1" smtClean="0"/>
              <a:t>complicated</a:t>
            </a:r>
            <a:r>
              <a:rPr lang="it-IT" sz="3600" strike="sngStrike" dirty="0" smtClean="0"/>
              <a:t> </a:t>
            </a:r>
            <a:r>
              <a:rPr lang="it-IT" sz="3600" strike="sngStrike" dirty="0" err="1" smtClean="0"/>
              <a:t>there</a:t>
            </a:r>
            <a:r>
              <a:rPr lang="it-IT" sz="3600" strike="sngStrike" dirty="0" smtClean="0"/>
              <a:t> </a:t>
            </a:r>
            <a:r>
              <a:rPr lang="it-IT" sz="3600" dirty="0" err="1" smtClean="0"/>
              <a:t>is</a:t>
            </a:r>
            <a:r>
              <a:rPr lang="it-IT" sz="3600" dirty="0" smtClean="0"/>
              <a:t> the </a:t>
            </a:r>
            <a:r>
              <a:rPr lang="it-IT" sz="3600" dirty="0" err="1" smtClean="0"/>
              <a:t>mixture</a:t>
            </a:r>
            <a:r>
              <a:rPr lang="it-IT" sz="3600" dirty="0" smtClean="0"/>
              <a:t> </a:t>
            </a:r>
            <a:r>
              <a:rPr lang="it-IT" sz="3600" dirty="0"/>
              <a:t>of SQL and </a:t>
            </a:r>
            <a:r>
              <a:rPr lang="it-IT" sz="3600" dirty="0" err="1"/>
              <a:t>NoSql</a:t>
            </a:r>
            <a:r>
              <a:rPr lang="it-IT" sz="3600" dirty="0"/>
              <a:t> </a:t>
            </a:r>
            <a:r>
              <a:rPr lang="it-IT" sz="3600" dirty="0" smtClean="0"/>
              <a:t>Databases the </a:t>
            </a:r>
            <a:r>
              <a:rPr lang="it-IT" sz="3600" dirty="0"/>
              <a:t>so </a:t>
            </a:r>
            <a:r>
              <a:rPr lang="it-IT" sz="3600" dirty="0" err="1"/>
              <a:t>called</a:t>
            </a:r>
            <a:r>
              <a:rPr lang="it-IT" sz="3600" dirty="0"/>
              <a:t> </a:t>
            </a:r>
            <a:r>
              <a:rPr lang="it-IT" sz="3200" dirty="0" smtClean="0"/>
              <a:t>«</a:t>
            </a:r>
            <a:r>
              <a:rPr lang="it-IT" sz="3600" dirty="0" err="1" smtClean="0"/>
              <a:t>poliglot</a:t>
            </a:r>
            <a:r>
              <a:rPr lang="it-IT" sz="3600" dirty="0" smtClean="0"/>
              <a:t> </a:t>
            </a:r>
            <a:r>
              <a:rPr lang="it-IT" sz="3600" dirty="0" err="1"/>
              <a:t>persistence</a:t>
            </a:r>
            <a:r>
              <a:rPr lang="it-IT" sz="3600" dirty="0"/>
              <a:t> </a:t>
            </a:r>
            <a:r>
              <a:rPr lang="it-IT" sz="3600" dirty="0" err="1" smtClean="0"/>
              <a:t>approch</a:t>
            </a:r>
            <a:r>
              <a:rPr lang="it-IT" sz="3600" dirty="0" smtClean="0"/>
              <a:t>»: </a:t>
            </a:r>
          </a:p>
          <a:p>
            <a:pPr lvl="1"/>
            <a:r>
              <a:rPr lang="it-IT" sz="3600" strike="sngStrike" dirty="0" err="1" smtClean="0"/>
              <a:t>This</a:t>
            </a:r>
            <a:r>
              <a:rPr lang="it-IT" sz="3600" strike="sngStrike" dirty="0" smtClean="0"/>
              <a:t> </a:t>
            </a:r>
            <a:r>
              <a:rPr lang="it-IT" sz="3600" strike="sngStrike" dirty="0" err="1"/>
              <a:t>has</a:t>
            </a:r>
            <a:r>
              <a:rPr lang="it-IT" sz="3600" strike="sngStrike" dirty="0"/>
              <a:t> </a:t>
            </a:r>
            <a:r>
              <a:rPr lang="it-IT" sz="3600" dirty="0" smtClean="0"/>
              <a:t>an </a:t>
            </a:r>
            <a:r>
              <a:rPr lang="it-IT" sz="3600" dirty="0" err="1" smtClean="0"/>
              <a:t>approch</a:t>
            </a:r>
            <a:r>
              <a:rPr lang="it-IT" sz="3600" dirty="0" smtClean="0"/>
              <a:t> with the </a:t>
            </a:r>
            <a:r>
              <a:rPr lang="it-IT" sz="3600" dirty="0"/>
              <a:t>benefit in </a:t>
            </a:r>
            <a:r>
              <a:rPr lang="it-IT" sz="3600" dirty="0" err="1"/>
              <a:t>using</a:t>
            </a:r>
            <a:r>
              <a:rPr lang="it-IT" sz="3600" dirty="0"/>
              <a:t> </a:t>
            </a:r>
            <a:r>
              <a:rPr lang="it-IT" sz="3600" dirty="0" err="1"/>
              <a:t>convinent</a:t>
            </a:r>
            <a:r>
              <a:rPr lang="it-IT" sz="3600" dirty="0"/>
              <a:t> data model </a:t>
            </a:r>
            <a:r>
              <a:rPr lang="it-IT" sz="3600" dirty="0" err="1"/>
              <a:t>according</a:t>
            </a:r>
            <a:r>
              <a:rPr lang="it-IT" sz="3600" dirty="0"/>
              <a:t> business </a:t>
            </a:r>
            <a:r>
              <a:rPr lang="it-IT" sz="3600" dirty="0" err="1"/>
              <a:t>requirements</a:t>
            </a:r>
            <a:r>
              <a:rPr lang="it-IT" sz="3600" dirty="0"/>
              <a:t> </a:t>
            </a:r>
            <a:r>
              <a:rPr lang="it-IT" sz="3600" dirty="0" smtClean="0"/>
              <a:t>to </a:t>
            </a:r>
            <a:r>
              <a:rPr lang="it-IT" sz="3600" dirty="0" err="1" smtClean="0"/>
              <a:t>get</a:t>
            </a:r>
            <a:r>
              <a:rPr lang="it-IT" sz="3600" dirty="0" smtClean="0"/>
              <a:t> </a:t>
            </a:r>
            <a:r>
              <a:rPr lang="it-IT" sz="3600" dirty="0" err="1" smtClean="0"/>
              <a:t>better</a:t>
            </a:r>
            <a:r>
              <a:rPr lang="it-IT" sz="3600" dirty="0" smtClean="0"/>
              <a:t> performance for </a:t>
            </a:r>
            <a:r>
              <a:rPr lang="it-IT" sz="3600" dirty="0" err="1" smtClean="0"/>
              <a:t>each</a:t>
            </a:r>
            <a:r>
              <a:rPr lang="it-IT" sz="3600" dirty="0" smtClean="0"/>
              <a:t> service (and </a:t>
            </a:r>
            <a:r>
              <a:rPr lang="it-IT" sz="3600" dirty="0" err="1" smtClean="0"/>
              <a:t>scalability</a:t>
            </a:r>
            <a:r>
              <a:rPr lang="it-IT" sz="3600" dirty="0" smtClean="0"/>
              <a:t>)</a:t>
            </a:r>
            <a:endParaRPr lang="it-IT" sz="3600" dirty="0"/>
          </a:p>
          <a:p>
            <a:pPr lvl="1"/>
            <a:r>
              <a:rPr lang="it-IT" sz="3600" dirty="0" err="1"/>
              <a:t>This</a:t>
            </a:r>
            <a:r>
              <a:rPr lang="it-IT" sz="3600" dirty="0"/>
              <a:t> </a:t>
            </a:r>
            <a:r>
              <a:rPr lang="it-IT" sz="3600" dirty="0" err="1" smtClean="0"/>
              <a:t>approach</a:t>
            </a:r>
            <a:r>
              <a:rPr lang="it-IT" sz="3600" dirty="0" smtClean="0"/>
              <a:t> introduce </a:t>
            </a:r>
            <a:r>
              <a:rPr lang="it-IT" sz="3600" dirty="0" err="1"/>
              <a:t>distributed</a:t>
            </a:r>
            <a:r>
              <a:rPr lang="it-IT" sz="3600" dirty="0"/>
              <a:t> data </a:t>
            </a:r>
            <a:r>
              <a:rPr lang="it-IT" sz="3600" dirty="0" err="1"/>
              <a:t>transaction</a:t>
            </a:r>
            <a:r>
              <a:rPr lang="it-IT" sz="3600" dirty="0"/>
              <a:t> </a:t>
            </a:r>
            <a:r>
              <a:rPr lang="it-IT" sz="3600" dirty="0" err="1" smtClean="0"/>
              <a:t>challenges</a:t>
            </a:r>
            <a:r>
              <a:rPr lang="it-IT" sz="3600" dirty="0" smtClean="0"/>
              <a:t>:</a:t>
            </a:r>
          </a:p>
          <a:p>
            <a:pPr lvl="2"/>
            <a:r>
              <a:rPr lang="it-IT" sz="3600" dirty="0" smtClean="0"/>
              <a:t> </a:t>
            </a:r>
            <a:r>
              <a:rPr lang="it-IT" sz="3600" dirty="0" err="1"/>
              <a:t>implement</a:t>
            </a:r>
            <a:r>
              <a:rPr lang="it-IT" sz="3600" dirty="0"/>
              <a:t> business </a:t>
            </a:r>
            <a:r>
              <a:rPr lang="it-IT" sz="3600" dirty="0" err="1"/>
              <a:t>transaction</a:t>
            </a:r>
            <a:r>
              <a:rPr lang="it-IT" sz="3600" dirty="0"/>
              <a:t> </a:t>
            </a:r>
            <a:r>
              <a:rPr lang="it-IT" sz="3600" dirty="0" err="1"/>
              <a:t>that</a:t>
            </a:r>
            <a:r>
              <a:rPr lang="it-IT" sz="3600" dirty="0"/>
              <a:t> </a:t>
            </a:r>
            <a:r>
              <a:rPr lang="it-IT" sz="3600" dirty="0" err="1"/>
              <a:t>maintain</a:t>
            </a:r>
            <a:r>
              <a:rPr lang="it-IT" sz="3600" dirty="0"/>
              <a:t> </a:t>
            </a:r>
            <a:r>
              <a:rPr lang="it-IT" sz="3600" dirty="0" err="1"/>
              <a:t>consistency</a:t>
            </a:r>
            <a:r>
              <a:rPr lang="it-IT" sz="3600" dirty="0"/>
              <a:t> </a:t>
            </a:r>
            <a:r>
              <a:rPr lang="it-IT" sz="3600" dirty="0" err="1"/>
              <a:t>across</a:t>
            </a:r>
            <a:r>
              <a:rPr lang="it-IT" sz="3600" dirty="0"/>
              <a:t>  multiple </a:t>
            </a:r>
            <a:r>
              <a:rPr lang="it-IT" sz="3600" dirty="0" err="1"/>
              <a:t>services</a:t>
            </a:r>
            <a:r>
              <a:rPr lang="it-IT" sz="3600" dirty="0"/>
              <a:t>. </a:t>
            </a:r>
            <a:r>
              <a:rPr lang="en-US" sz="3600" dirty="0" smtClean="0"/>
              <a:t>Because some </a:t>
            </a:r>
            <a:r>
              <a:rPr lang="en-US" sz="3600" dirty="0"/>
              <a:t>business transactions need to  span over multiple service </a:t>
            </a:r>
            <a:endParaRPr lang="it-IT" sz="3600" dirty="0"/>
          </a:p>
          <a:p>
            <a:pPr lvl="2"/>
            <a:r>
              <a:rPr lang="it-IT" sz="3600" dirty="0"/>
              <a:t>And </a:t>
            </a:r>
            <a:r>
              <a:rPr lang="it-IT" sz="3600" dirty="0" err="1"/>
              <a:t>implement</a:t>
            </a:r>
            <a:r>
              <a:rPr lang="it-IT" sz="3600" dirty="0"/>
              <a:t> </a:t>
            </a:r>
            <a:r>
              <a:rPr lang="it-IT" sz="3600" dirty="0" err="1"/>
              <a:t>queries</a:t>
            </a:r>
            <a:r>
              <a:rPr lang="it-IT" sz="3600" dirty="0"/>
              <a:t> </a:t>
            </a:r>
            <a:r>
              <a:rPr lang="it-IT" sz="3600" dirty="0" err="1"/>
              <a:t>that</a:t>
            </a:r>
            <a:r>
              <a:rPr lang="it-IT" sz="3600" dirty="0"/>
              <a:t> </a:t>
            </a:r>
            <a:r>
              <a:rPr lang="it-IT" sz="3600" dirty="0" err="1"/>
              <a:t>retrieve</a:t>
            </a:r>
            <a:r>
              <a:rPr lang="it-IT" sz="3600" dirty="0"/>
              <a:t> data from multiple </a:t>
            </a:r>
            <a:r>
              <a:rPr lang="it-IT" sz="3600" dirty="0" err="1"/>
              <a:t>services</a:t>
            </a:r>
            <a:r>
              <a:rPr lang="it-IT" sz="3600" dirty="0"/>
              <a:t>.</a:t>
            </a:r>
          </a:p>
          <a:p>
            <a:r>
              <a:rPr lang="en-US" sz="3600" dirty="0" smtClean="0"/>
              <a:t>so comes out the need of a </a:t>
            </a:r>
            <a:r>
              <a:rPr lang="en-US" sz="3600" dirty="0"/>
              <a:t>mechanism </a:t>
            </a:r>
            <a:r>
              <a:rPr lang="en-US" sz="3600" dirty="0" smtClean="0"/>
              <a:t>that will ensure </a:t>
            </a:r>
            <a:r>
              <a:rPr lang="en-US" sz="3600" dirty="0"/>
              <a:t>data consistency across services.</a:t>
            </a:r>
          </a:p>
          <a:p>
            <a:r>
              <a:rPr lang="it-IT" sz="3600" strike="sngStrike" dirty="0" smtClean="0"/>
              <a:t>A </a:t>
            </a:r>
            <a:r>
              <a:rPr lang="it-IT" sz="3600" strike="sngStrike" dirty="0" err="1" smtClean="0"/>
              <a:t>microservice</a:t>
            </a:r>
            <a:r>
              <a:rPr lang="it-IT" sz="3600" strike="sngStrike" dirty="0" smtClean="0"/>
              <a:t> </a:t>
            </a:r>
            <a:r>
              <a:rPr lang="it-IT" sz="3600" strike="sngStrike" dirty="0" err="1" smtClean="0"/>
              <a:t>architecture</a:t>
            </a:r>
            <a:r>
              <a:rPr lang="it-IT" sz="3600" strike="sngStrike" dirty="0"/>
              <a:t> </a:t>
            </a:r>
            <a:r>
              <a:rPr lang="it-IT" sz="3600" strike="sngStrike" dirty="0" err="1"/>
              <a:t>makes</a:t>
            </a:r>
            <a:r>
              <a:rPr lang="it-IT" sz="3600" strike="sngStrike" dirty="0"/>
              <a:t> </a:t>
            </a:r>
            <a:r>
              <a:rPr lang="it-IT" sz="3600" strike="sngStrike" dirty="0" smtClean="0"/>
              <a:t>data </a:t>
            </a:r>
            <a:r>
              <a:rPr lang="it-IT" sz="3600" strike="sngStrike" dirty="0" err="1"/>
              <a:t>access</a:t>
            </a:r>
            <a:r>
              <a:rPr lang="it-IT" sz="3600" strike="sngStrike" dirty="0"/>
              <a:t> </a:t>
            </a:r>
            <a:r>
              <a:rPr lang="it-IT" sz="3600" strike="sngStrike" dirty="0" err="1"/>
              <a:t>become</a:t>
            </a:r>
            <a:r>
              <a:rPr lang="it-IT" sz="3600" strike="sngStrike" dirty="0"/>
              <a:t> more </a:t>
            </a:r>
            <a:r>
              <a:rPr lang="it-IT" sz="3600" strike="sngStrike" dirty="0" err="1"/>
              <a:t>complex</a:t>
            </a:r>
            <a:r>
              <a:rPr lang="it-IT" sz="3600" strike="sngStrike" dirty="0"/>
              <a:t> </a:t>
            </a:r>
            <a:r>
              <a:rPr lang="it-IT" sz="3600" dirty="0" smtClean="0"/>
              <a:t>. </a:t>
            </a:r>
            <a:r>
              <a:rPr lang="it-IT" sz="3600" strike="sngStrike" dirty="0" err="1" smtClean="0"/>
              <a:t>Not</a:t>
            </a:r>
            <a:r>
              <a:rPr lang="it-IT" sz="3600" strike="sngStrike" dirty="0" smtClean="0"/>
              <a:t> </a:t>
            </a:r>
            <a:r>
              <a:rPr lang="it-IT" sz="3600" strike="sngStrike" dirty="0" err="1" smtClean="0"/>
              <a:t>only</a:t>
            </a:r>
            <a:r>
              <a:rPr lang="it-IT" sz="3600" strike="sngStrike" dirty="0" smtClean="0"/>
              <a:t> </a:t>
            </a:r>
            <a:r>
              <a:rPr lang="it-IT" sz="3600" strike="sngStrike" dirty="0" err="1" smtClean="0"/>
              <a:t>because</a:t>
            </a:r>
            <a:r>
              <a:rPr lang="it-IT" sz="3600" strike="sngStrike" dirty="0" smtClean="0"/>
              <a:t> the data </a:t>
            </a:r>
            <a:r>
              <a:rPr lang="it-IT" sz="3600" strike="sngStrike" dirty="0" err="1" smtClean="0"/>
              <a:t>access</a:t>
            </a:r>
            <a:r>
              <a:rPr lang="it-IT" sz="3600" strike="sngStrike" dirty="0" smtClean="0"/>
              <a:t> </a:t>
            </a:r>
            <a:r>
              <a:rPr lang="it-IT" sz="3600" strike="sngStrike" dirty="0" err="1" smtClean="0"/>
              <a:t>is</a:t>
            </a:r>
            <a:r>
              <a:rPr lang="it-IT" sz="3600" strike="sngStrike" dirty="0" smtClean="0"/>
              <a:t> private to </a:t>
            </a:r>
            <a:r>
              <a:rPr lang="it-IT" sz="3600" strike="sngStrike" dirty="0" err="1" smtClean="0"/>
              <a:t>each</a:t>
            </a:r>
            <a:r>
              <a:rPr lang="it-IT" sz="3600" strike="sngStrike" dirty="0" smtClean="0"/>
              <a:t> </a:t>
            </a:r>
            <a:r>
              <a:rPr lang="it-IT" sz="3600" strike="sngStrike" dirty="0" err="1" smtClean="0"/>
              <a:t>microservice</a:t>
            </a:r>
            <a:r>
              <a:rPr lang="it-IT" sz="3600" strike="sngStrike" dirty="0" smtClean="0"/>
              <a:t>(</a:t>
            </a:r>
            <a:r>
              <a:rPr lang="it-IT" sz="3600" strike="sngStrike" dirty="0" err="1" smtClean="0"/>
              <a:t>encasulation</a:t>
            </a:r>
            <a:r>
              <a:rPr lang="it-IT" sz="3600" strike="sngStrike" dirty="0" smtClean="0"/>
              <a:t>/</a:t>
            </a:r>
            <a:r>
              <a:rPr lang="it-IT" sz="3600" strike="sngStrike" dirty="0" err="1" smtClean="0"/>
              <a:t>loosely</a:t>
            </a:r>
            <a:r>
              <a:rPr lang="it-IT" sz="3600" strike="sngStrike" dirty="0" smtClean="0"/>
              <a:t> </a:t>
            </a:r>
            <a:r>
              <a:rPr lang="it-IT" sz="3600" strike="sngStrike" dirty="0" err="1" smtClean="0"/>
              <a:t>coupled</a:t>
            </a:r>
            <a:r>
              <a:rPr lang="it-IT" sz="3600" strike="sngStrike" dirty="0" smtClean="0"/>
              <a:t> -&gt; </a:t>
            </a:r>
            <a:r>
              <a:rPr lang="it-IT" sz="3600" strike="sngStrike" dirty="0" err="1" smtClean="0"/>
              <a:t>indipendent</a:t>
            </a:r>
            <a:r>
              <a:rPr lang="it-IT" sz="3600" strike="sngStrike" dirty="0" smtClean="0"/>
              <a:t> </a:t>
            </a:r>
            <a:r>
              <a:rPr lang="it-IT" sz="3600" strike="sngStrike" dirty="0" err="1" smtClean="0"/>
              <a:t>evolution</a:t>
            </a:r>
            <a:r>
              <a:rPr lang="it-IT" sz="3600" strike="sngStrike" dirty="0" smtClean="0"/>
              <a:t>) </a:t>
            </a:r>
            <a:r>
              <a:rPr lang="it-IT" sz="3600" strike="sngStrike" dirty="0" err="1" smtClean="0"/>
              <a:t>but</a:t>
            </a:r>
            <a:r>
              <a:rPr lang="it-IT" sz="3600" strike="sngStrike" dirty="0" smtClean="0"/>
              <a:t> </a:t>
            </a:r>
            <a:r>
              <a:rPr lang="it-IT" sz="3600" strike="sngStrike" dirty="0" err="1" smtClean="0"/>
              <a:t>also</a:t>
            </a:r>
            <a:r>
              <a:rPr lang="it-IT" sz="3600" strike="sngStrike" dirty="0" smtClean="0"/>
              <a:t> </a:t>
            </a:r>
            <a:r>
              <a:rPr lang="it-IT" sz="3600" strike="sngStrike" dirty="0" err="1" smtClean="0"/>
              <a:t>because</a:t>
            </a:r>
            <a:r>
              <a:rPr lang="it-IT" sz="3600" strike="sngStrike" dirty="0" smtClean="0"/>
              <a:t> of the use of </a:t>
            </a:r>
            <a:r>
              <a:rPr lang="it-IT" sz="3600" strike="sngStrike" dirty="0" err="1" smtClean="0"/>
              <a:t>different</a:t>
            </a:r>
            <a:r>
              <a:rPr lang="it-IT" sz="3600" strike="sngStrike" dirty="0" smtClean="0"/>
              <a:t> </a:t>
            </a:r>
            <a:r>
              <a:rPr lang="it-IT" sz="3600" strike="sngStrike" dirty="0" err="1" smtClean="0"/>
              <a:t>dabase</a:t>
            </a:r>
            <a:r>
              <a:rPr lang="it-IT" sz="3600" strike="sngStrike" dirty="0" smtClean="0"/>
              <a:t> </a:t>
            </a:r>
            <a:r>
              <a:rPr lang="it-IT" sz="3600" strike="sngStrike" dirty="0" err="1" smtClean="0"/>
              <a:t>used</a:t>
            </a:r>
            <a:r>
              <a:rPr lang="it-IT" sz="3600" strike="sngStrike" dirty="0" smtClean="0"/>
              <a:t> by </a:t>
            </a:r>
            <a:r>
              <a:rPr lang="it-IT" sz="3600" strike="sngStrike" dirty="0" err="1" smtClean="0"/>
              <a:t>microservices</a:t>
            </a:r>
            <a:r>
              <a:rPr lang="it-IT" sz="3600" strike="sngStrike" dirty="0" smtClean="0"/>
              <a:t>. </a:t>
            </a:r>
            <a:endParaRPr lang="it-IT" sz="3600" strike="sngStrike" dirty="0" smtClean="0"/>
          </a:p>
          <a:p>
            <a:pPr marL="0" indent="0">
              <a:buNone/>
            </a:pPr>
            <a:r>
              <a:rPr lang="it-IT" sz="3600" strike="sngStrike" dirty="0" smtClean="0"/>
              <a:t>So </a:t>
            </a:r>
            <a:r>
              <a:rPr lang="it-IT" sz="3600" strike="sngStrike" dirty="0" err="1" smtClean="0"/>
              <a:t>what</a:t>
            </a:r>
            <a:r>
              <a:rPr lang="it-IT" sz="3600" strike="sngStrike" dirty="0" smtClean="0"/>
              <a:t> </a:t>
            </a:r>
            <a:r>
              <a:rPr lang="it-IT" sz="3600" strike="sngStrike" dirty="0" err="1" smtClean="0"/>
              <a:t>could</a:t>
            </a:r>
            <a:r>
              <a:rPr lang="it-IT" sz="3600" strike="sngStrike" dirty="0" smtClean="0"/>
              <a:t> be </a:t>
            </a:r>
            <a:r>
              <a:rPr lang="it-IT" sz="3600" strike="sngStrike" dirty="0" smtClean="0"/>
              <a:t>the way to </a:t>
            </a:r>
            <a:r>
              <a:rPr lang="it-IT" sz="3600" strike="sngStrike" dirty="0" err="1" smtClean="0"/>
              <a:t>m</a:t>
            </a:r>
            <a:r>
              <a:rPr lang="it-IT" sz="3600" strike="sngStrike" dirty="0" err="1" smtClean="0"/>
              <a:t>aintain</a:t>
            </a:r>
            <a:r>
              <a:rPr lang="it-IT" sz="3600" strike="sngStrike" dirty="0" smtClean="0"/>
              <a:t> </a:t>
            </a:r>
            <a:r>
              <a:rPr lang="it-IT" sz="3600" strike="sngStrike" dirty="0" smtClean="0"/>
              <a:t>data </a:t>
            </a:r>
            <a:r>
              <a:rPr lang="it-IT" sz="3600" strike="sngStrike" dirty="0" err="1" smtClean="0"/>
              <a:t>consistency</a:t>
            </a:r>
            <a:r>
              <a:rPr lang="it-IT" sz="3600" strike="sngStrike" dirty="0" smtClean="0"/>
              <a:t> </a:t>
            </a:r>
            <a:r>
              <a:rPr lang="it-IT" sz="3600" strike="sngStrike" dirty="0" err="1" smtClean="0"/>
              <a:t>across</a:t>
            </a:r>
            <a:r>
              <a:rPr lang="it-IT" sz="3600" strike="sngStrike" dirty="0" smtClean="0"/>
              <a:t> </a:t>
            </a:r>
            <a:r>
              <a:rPr lang="it-IT" sz="3600" strike="sngStrike" dirty="0" err="1" smtClean="0"/>
              <a:t>microservices</a:t>
            </a:r>
            <a:r>
              <a:rPr lang="it-IT" sz="3600" strike="sngStrike" dirty="0" smtClean="0"/>
              <a:t>?  </a:t>
            </a:r>
            <a:r>
              <a:rPr lang="it-IT" sz="3600" strike="sngStrike" dirty="0" smtClean="0"/>
              <a:t>(by </a:t>
            </a:r>
            <a:r>
              <a:rPr lang="it-IT" sz="3600" strike="sngStrike" dirty="0" err="1" smtClean="0"/>
              <a:t>exchanging</a:t>
            </a:r>
            <a:r>
              <a:rPr lang="it-IT" sz="3600" strike="sngStrike" dirty="0" smtClean="0"/>
              <a:t> </a:t>
            </a:r>
            <a:r>
              <a:rPr lang="it-IT" sz="3600" strike="sngStrike" dirty="0" err="1" smtClean="0"/>
              <a:t>events</a:t>
            </a:r>
            <a:r>
              <a:rPr lang="it-IT" sz="3600" strike="sngStrike" dirty="0" smtClean="0"/>
              <a:t>)</a:t>
            </a:r>
          </a:p>
          <a:p>
            <a:pPr marL="0" indent="0">
              <a:buNone/>
            </a:pPr>
            <a:r>
              <a:rPr lang="en-US" sz="3600" strike="sngStrike" dirty="0" smtClean="0"/>
              <a:t>Having applied the</a:t>
            </a:r>
            <a:r>
              <a:rPr lang="en-US" sz="3600" strike="sngStrike" dirty="0"/>
              <a:t> </a:t>
            </a:r>
            <a:r>
              <a:rPr lang="en-US" sz="3600" u="sng" strike="sngStrike" dirty="0">
                <a:hlinkClick r:id="rId2"/>
              </a:rPr>
              <a:t>Database per Service</a:t>
            </a:r>
            <a:r>
              <a:rPr lang="en-US" sz="3600" strike="sngStrike" dirty="0"/>
              <a:t> pattern</a:t>
            </a:r>
            <a:r>
              <a:rPr lang="en-US" sz="3600" dirty="0"/>
              <a:t>. </a:t>
            </a:r>
            <a:r>
              <a:rPr lang="en-US" sz="3600" dirty="0" smtClean="0"/>
              <a:t> </a:t>
            </a:r>
          </a:p>
        </p:txBody>
      </p:sp>
    </p:spTree>
    <p:extLst>
      <p:ext uri="{BB962C8B-B14F-4D97-AF65-F5344CB8AC3E}">
        <p14:creationId xmlns:p14="http://schemas.microsoft.com/office/powerpoint/2010/main" val="1198612420"/>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Microservices</a:t>
            </a:r>
            <a:r>
              <a:rPr lang="it-IT" dirty="0" smtClean="0"/>
              <a:t> </a:t>
            </a:r>
            <a:r>
              <a:rPr lang="it-IT" strike="sngStrike" dirty="0" smtClean="0"/>
              <a:t>Architecture</a:t>
            </a:r>
            <a:r>
              <a:rPr lang="it-IT" dirty="0" smtClean="0"/>
              <a:t>: </a:t>
            </a:r>
            <a:r>
              <a:rPr lang="it-IT" dirty="0" err="1" smtClean="0"/>
              <a:t>Event</a:t>
            </a:r>
            <a:r>
              <a:rPr lang="it-IT" dirty="0" smtClean="0"/>
              <a:t> </a:t>
            </a:r>
            <a:r>
              <a:rPr lang="it-IT" dirty="0" err="1" smtClean="0"/>
              <a:t>Driven</a:t>
            </a:r>
            <a:r>
              <a:rPr lang="it-IT" dirty="0" smtClean="0"/>
              <a:t> </a:t>
            </a:r>
            <a:r>
              <a:rPr lang="it-IT" dirty="0" err="1" smtClean="0"/>
              <a:t>approach</a:t>
            </a:r>
            <a:r>
              <a:rPr lang="it-IT" dirty="0" smtClean="0"/>
              <a:t> </a:t>
            </a:r>
            <a:endParaRPr lang="it-IT" dirty="0"/>
          </a:p>
        </p:txBody>
      </p:sp>
      <p:sp>
        <p:nvSpPr>
          <p:cNvPr id="3" name="Segnaposto contenuto 2"/>
          <p:cNvSpPr>
            <a:spLocks noGrp="1"/>
          </p:cNvSpPr>
          <p:nvPr>
            <p:ph idx="1"/>
          </p:nvPr>
        </p:nvSpPr>
        <p:spPr/>
        <p:txBody>
          <a:bodyPr/>
          <a:lstStyle/>
          <a:p>
            <a:r>
              <a:rPr lang="en-US" sz="3600" dirty="0" smtClean="0"/>
              <a:t>The </a:t>
            </a:r>
            <a:r>
              <a:rPr lang="en-US" sz="3600" dirty="0"/>
              <a:t>answer </a:t>
            </a:r>
            <a:r>
              <a:rPr lang="en-US" sz="3600" dirty="0" smtClean="0"/>
              <a:t>to business </a:t>
            </a:r>
            <a:r>
              <a:rPr lang="en-US" sz="3600" dirty="0"/>
              <a:t>transactions </a:t>
            </a:r>
            <a:r>
              <a:rPr lang="en-US" sz="3600" dirty="0" smtClean="0"/>
              <a:t>could be an </a:t>
            </a:r>
            <a:r>
              <a:rPr lang="en-US" sz="3600" dirty="0" smtClean="0"/>
              <a:t>event-driven approach. </a:t>
            </a:r>
          </a:p>
          <a:p>
            <a:r>
              <a:rPr lang="en-US" sz="3600" dirty="0" smtClean="0"/>
              <a:t>Each </a:t>
            </a:r>
            <a:r>
              <a:rPr lang="en-US" sz="3600" dirty="0"/>
              <a:t>service publishes an event whenever it update it’s data. Other service subscribe </a:t>
            </a:r>
            <a:r>
              <a:rPr lang="en-US" sz="3600" dirty="0" smtClean="0"/>
              <a:t>to these  events and when </a:t>
            </a:r>
            <a:r>
              <a:rPr lang="en-US" sz="3600" dirty="0"/>
              <a:t>an event is received, </a:t>
            </a:r>
            <a:r>
              <a:rPr lang="en-US" sz="3600" dirty="0" smtClean="0"/>
              <a:t>the subscriber service will update </a:t>
            </a:r>
            <a:r>
              <a:rPr lang="en-US" sz="3600" dirty="0"/>
              <a:t>it’s </a:t>
            </a:r>
            <a:r>
              <a:rPr lang="en-US" sz="3600" dirty="0" smtClean="0"/>
              <a:t>data</a:t>
            </a:r>
            <a:endParaRPr lang="it-IT" sz="3600" b="1" dirty="0"/>
          </a:p>
          <a:p>
            <a:r>
              <a:rPr lang="en-US" sz="3600" dirty="0" smtClean="0"/>
              <a:t>In this way an application is enabled to </a:t>
            </a:r>
            <a:r>
              <a:rPr lang="en-US" sz="3600" dirty="0"/>
              <a:t>maintain data consistency across multiple services without using distributed transactions</a:t>
            </a:r>
            <a:endParaRPr lang="it-IT" sz="3600" dirty="0"/>
          </a:p>
          <a:p>
            <a:r>
              <a:rPr lang="en-US" sz="3600" dirty="0"/>
              <a:t>This solution has the following drawbacks:</a:t>
            </a:r>
            <a:endParaRPr lang="it-IT" sz="3600" dirty="0"/>
          </a:p>
          <a:p>
            <a:pPr lvl="1"/>
            <a:r>
              <a:rPr lang="en-US" sz="3600" dirty="0" smtClean="0"/>
              <a:t>A more complex programming model</a:t>
            </a:r>
            <a:endParaRPr lang="en-US" sz="3600" dirty="0" smtClean="0"/>
          </a:p>
          <a:p>
            <a:pPr lvl="1"/>
            <a:r>
              <a:rPr lang="en-US" sz="3600" dirty="0" smtClean="0"/>
              <a:t>An </a:t>
            </a:r>
            <a:r>
              <a:rPr lang="en-US" sz="3600" dirty="0"/>
              <a:t>overhead of management </a:t>
            </a:r>
            <a:r>
              <a:rPr lang="en-US" sz="3600" dirty="0" smtClean="0"/>
              <a:t>with the introduction </a:t>
            </a:r>
            <a:r>
              <a:rPr lang="en-US" sz="3600" dirty="0"/>
              <a:t>of a message </a:t>
            </a:r>
            <a:r>
              <a:rPr lang="en-US" sz="3600" dirty="0" smtClean="0"/>
              <a:t>broker</a:t>
            </a:r>
          </a:p>
          <a:p>
            <a:pPr lvl="1"/>
            <a:r>
              <a:rPr lang="it-IT" sz="3600" dirty="0"/>
              <a:t>The </a:t>
            </a:r>
            <a:r>
              <a:rPr lang="it-IT" sz="3600" dirty="0" err="1"/>
              <a:t>need</a:t>
            </a:r>
            <a:r>
              <a:rPr lang="it-IT" sz="3600" dirty="0"/>
              <a:t> of </a:t>
            </a:r>
            <a:r>
              <a:rPr lang="it-IT" sz="3600" dirty="0" err="1"/>
              <a:t>implementing</a:t>
            </a:r>
            <a:r>
              <a:rPr lang="it-IT" sz="3600" dirty="0"/>
              <a:t> </a:t>
            </a:r>
            <a:r>
              <a:rPr lang="it-IT" sz="3600" dirty="0" err="1" smtClean="0"/>
              <a:t>compensating</a:t>
            </a:r>
            <a:r>
              <a:rPr lang="it-IT" sz="3600" dirty="0" smtClean="0"/>
              <a:t> </a:t>
            </a:r>
            <a:r>
              <a:rPr lang="it-IT" sz="3600" dirty="0" err="1" smtClean="0"/>
              <a:t>transactions</a:t>
            </a:r>
            <a:r>
              <a:rPr lang="it-IT" sz="3600" dirty="0" smtClean="0"/>
              <a:t> </a:t>
            </a:r>
            <a:r>
              <a:rPr lang="it-IT" sz="3600" dirty="0"/>
              <a:t>to </a:t>
            </a:r>
            <a:r>
              <a:rPr lang="it-IT" sz="3600" dirty="0" err="1"/>
              <a:t>recover</a:t>
            </a:r>
            <a:r>
              <a:rPr lang="it-IT" sz="3600" dirty="0"/>
              <a:t> from </a:t>
            </a:r>
            <a:r>
              <a:rPr lang="it-IT" sz="3600" dirty="0" err="1"/>
              <a:t>application</a:t>
            </a:r>
            <a:r>
              <a:rPr lang="it-IT" sz="3600" dirty="0"/>
              <a:t>/</a:t>
            </a:r>
            <a:r>
              <a:rPr lang="it-IT" sz="3600" dirty="0" err="1"/>
              <a:t>infrastructure</a:t>
            </a:r>
            <a:r>
              <a:rPr lang="it-IT" sz="3600" dirty="0"/>
              <a:t> </a:t>
            </a:r>
            <a:r>
              <a:rPr lang="it-IT" sz="3600" dirty="0" err="1"/>
              <a:t>failures</a:t>
            </a:r>
            <a:r>
              <a:rPr lang="it-IT" sz="3600" dirty="0"/>
              <a:t>	</a:t>
            </a:r>
          </a:p>
          <a:p>
            <a:pPr marL="419100" lvl="1" indent="0">
              <a:buNone/>
            </a:pPr>
            <a:r>
              <a:rPr lang="it-IT" sz="3600" strike="sngStrike" dirty="0" err="1"/>
              <a:t>This</a:t>
            </a:r>
            <a:r>
              <a:rPr lang="it-IT" sz="3600" strike="sngStrike" dirty="0"/>
              <a:t> last </a:t>
            </a:r>
            <a:r>
              <a:rPr lang="it-IT" sz="3600" strike="sngStrike" dirty="0" err="1"/>
              <a:t>aspect</a:t>
            </a:r>
            <a:r>
              <a:rPr lang="it-IT" sz="3600" strike="sngStrike" dirty="0"/>
              <a:t> </a:t>
            </a:r>
            <a:r>
              <a:rPr lang="it-IT" sz="3600" strike="sngStrike" dirty="0" err="1"/>
              <a:t>could</a:t>
            </a:r>
            <a:r>
              <a:rPr lang="it-IT" sz="3600" strike="sngStrike" dirty="0"/>
              <a:t> be mitigate</a:t>
            </a:r>
          </a:p>
          <a:p>
            <a:r>
              <a:rPr lang="it-IT" sz="3600" dirty="0" smtClean="0"/>
              <a:t>The </a:t>
            </a:r>
            <a:r>
              <a:rPr lang="it-IT" sz="3600" dirty="0" err="1"/>
              <a:t>infrastructure</a:t>
            </a:r>
            <a:r>
              <a:rPr lang="it-IT" sz="3600" dirty="0"/>
              <a:t> </a:t>
            </a:r>
            <a:r>
              <a:rPr lang="it-IT" sz="3600" dirty="0" err="1"/>
              <a:t>failure</a:t>
            </a:r>
            <a:r>
              <a:rPr lang="it-IT" sz="3600" dirty="0"/>
              <a:t> </a:t>
            </a:r>
            <a:r>
              <a:rPr lang="it-IT" sz="3600" dirty="0" smtClean="0"/>
              <a:t>(</a:t>
            </a:r>
            <a:r>
              <a:rPr lang="it-IT" sz="3600" dirty="0" err="1" smtClean="0"/>
              <a:t>message</a:t>
            </a:r>
            <a:r>
              <a:rPr lang="it-IT" sz="3600" dirty="0" smtClean="0"/>
              <a:t> broker/</a:t>
            </a:r>
            <a:r>
              <a:rPr lang="it-IT" sz="3600" dirty="0" err="1" smtClean="0"/>
              <a:t>application</a:t>
            </a:r>
            <a:r>
              <a:rPr lang="it-IT" sz="3600" dirty="0" smtClean="0"/>
              <a:t>) </a:t>
            </a:r>
            <a:r>
              <a:rPr lang="it-IT" sz="3600" dirty="0" err="1" smtClean="0"/>
              <a:t>could</a:t>
            </a:r>
            <a:r>
              <a:rPr lang="it-IT" sz="3600" dirty="0" smtClean="0"/>
              <a:t> be mitigate </a:t>
            </a:r>
            <a:r>
              <a:rPr lang="it-IT" sz="3600" dirty="0" err="1" smtClean="0"/>
              <a:t>choosing</a:t>
            </a:r>
            <a:r>
              <a:rPr lang="it-IT" sz="3600" dirty="0" smtClean="0"/>
              <a:t> an high reliability </a:t>
            </a:r>
            <a:r>
              <a:rPr lang="it-IT" sz="3600" dirty="0" err="1" smtClean="0"/>
              <a:t>infrastructure</a:t>
            </a:r>
            <a:r>
              <a:rPr lang="it-IT" sz="3600" dirty="0" smtClean="0"/>
              <a:t> (</a:t>
            </a:r>
            <a:r>
              <a:rPr lang="it-IT" sz="3600" dirty="0" err="1" smtClean="0"/>
              <a:t>message</a:t>
            </a:r>
            <a:r>
              <a:rPr lang="it-IT" sz="3600" dirty="0" smtClean="0"/>
              <a:t> broker/</a:t>
            </a:r>
            <a:r>
              <a:rPr lang="it-IT" sz="3600" dirty="0" err="1" smtClean="0"/>
              <a:t>system</a:t>
            </a:r>
            <a:r>
              <a:rPr lang="it-IT" sz="3600" dirty="0" smtClean="0"/>
              <a:t>) </a:t>
            </a:r>
            <a:endParaRPr lang="it-IT" sz="3600" dirty="0"/>
          </a:p>
          <a:p>
            <a:pPr marL="419100" lvl="1" indent="0">
              <a:buNone/>
            </a:pPr>
            <a:endParaRPr lang="it-IT" dirty="0"/>
          </a:p>
        </p:txBody>
      </p:sp>
    </p:spTree>
    <p:extLst>
      <p:ext uri="{BB962C8B-B14F-4D97-AF65-F5344CB8AC3E}">
        <p14:creationId xmlns:p14="http://schemas.microsoft.com/office/powerpoint/2010/main" val="889277421"/>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r>
              <a:rPr lang="it-IT" dirty="0" smtClean="0"/>
              <a:t>base model</a:t>
            </a:r>
            <a:endParaRPr lang="it-IT" dirty="0"/>
          </a:p>
        </p:txBody>
      </p:sp>
      <p:sp>
        <p:nvSpPr>
          <p:cNvPr id="3" name="Segnaposto contenuto 2"/>
          <p:cNvSpPr>
            <a:spLocks noGrp="1"/>
          </p:cNvSpPr>
          <p:nvPr>
            <p:ph idx="1"/>
          </p:nvPr>
        </p:nvSpPr>
        <p:spPr>
          <a:xfrm>
            <a:off x="617538" y="1676400"/>
            <a:ext cx="23134637" cy="6477744"/>
          </a:xfrm>
        </p:spPr>
        <p:txBody>
          <a:bodyPr/>
          <a:lstStyle/>
          <a:p>
            <a:r>
              <a:rPr lang="it-IT" dirty="0" err="1" smtClean="0"/>
              <a:t>Example</a:t>
            </a:r>
            <a:r>
              <a:rPr lang="it-IT" dirty="0" smtClean="0"/>
              <a:t> </a:t>
            </a:r>
            <a:r>
              <a:rPr lang="it-IT" dirty="0" smtClean="0"/>
              <a:t>of </a:t>
            </a:r>
            <a:r>
              <a:rPr lang="it-IT" dirty="0" smtClean="0"/>
              <a:t>a base </a:t>
            </a:r>
            <a:r>
              <a:rPr lang="it-IT" dirty="0" smtClean="0"/>
              <a:t>model</a:t>
            </a:r>
          </a:p>
          <a:p>
            <a:pPr lvl="1"/>
            <a:r>
              <a:rPr lang="it-IT" dirty="0" err="1" smtClean="0"/>
              <a:t>Each</a:t>
            </a:r>
            <a:r>
              <a:rPr lang="it-IT" dirty="0" smtClean="0"/>
              <a:t> business </a:t>
            </a:r>
            <a:r>
              <a:rPr lang="it-IT" dirty="0" err="1" smtClean="0"/>
              <a:t>transaction</a:t>
            </a:r>
            <a:r>
              <a:rPr lang="it-IT" dirty="0" smtClean="0"/>
              <a:t> </a:t>
            </a:r>
            <a:r>
              <a:rPr lang="it-IT" dirty="0" err="1" smtClean="0"/>
              <a:t>will</a:t>
            </a:r>
            <a:r>
              <a:rPr lang="it-IT" dirty="0" smtClean="0"/>
              <a:t> </a:t>
            </a:r>
            <a:r>
              <a:rPr lang="it-IT" dirty="0" err="1" smtClean="0"/>
              <a:t>consist</a:t>
            </a:r>
            <a:r>
              <a:rPr lang="it-IT" dirty="0" smtClean="0"/>
              <a:t> of a </a:t>
            </a:r>
            <a:r>
              <a:rPr lang="it-IT" dirty="0" err="1" smtClean="0"/>
              <a:t>series</a:t>
            </a:r>
            <a:r>
              <a:rPr lang="it-IT" dirty="0" smtClean="0"/>
              <a:t> of </a:t>
            </a:r>
            <a:r>
              <a:rPr lang="it-IT" dirty="0" err="1" smtClean="0"/>
              <a:t>steps</a:t>
            </a:r>
            <a:r>
              <a:rPr lang="it-IT" dirty="0" smtClean="0"/>
              <a:t> </a:t>
            </a:r>
            <a:r>
              <a:rPr lang="it-IT" dirty="0" err="1" smtClean="0"/>
              <a:t>each</a:t>
            </a:r>
            <a:r>
              <a:rPr lang="it-IT" dirty="0" smtClean="0"/>
              <a:t> of </a:t>
            </a:r>
            <a:r>
              <a:rPr lang="it-IT" dirty="0" err="1" smtClean="0"/>
              <a:t>these</a:t>
            </a:r>
            <a:r>
              <a:rPr lang="it-IT" dirty="0" smtClean="0"/>
              <a:t> </a:t>
            </a:r>
            <a:r>
              <a:rPr lang="it-IT" dirty="0" err="1" smtClean="0"/>
              <a:t>consists</a:t>
            </a:r>
            <a:r>
              <a:rPr lang="it-IT" dirty="0" smtClean="0"/>
              <a:t> of </a:t>
            </a:r>
            <a:r>
              <a:rPr lang="it-IT" dirty="0" smtClean="0"/>
              <a:t>a </a:t>
            </a:r>
            <a:r>
              <a:rPr lang="it-IT" dirty="0" err="1" smtClean="0"/>
              <a:t>microservice</a:t>
            </a:r>
            <a:r>
              <a:rPr lang="it-IT" dirty="0" smtClean="0"/>
              <a:t> </a:t>
            </a:r>
            <a:r>
              <a:rPr lang="it-IT" dirty="0" err="1" smtClean="0"/>
              <a:t>updating</a:t>
            </a:r>
            <a:r>
              <a:rPr lang="it-IT" dirty="0" smtClean="0"/>
              <a:t> a business </a:t>
            </a:r>
            <a:r>
              <a:rPr lang="it-IT" dirty="0" err="1" smtClean="0"/>
              <a:t>entity</a:t>
            </a:r>
            <a:r>
              <a:rPr lang="it-IT" dirty="0" smtClean="0"/>
              <a:t> and </a:t>
            </a:r>
            <a:r>
              <a:rPr lang="it-IT" dirty="0" err="1" smtClean="0"/>
              <a:t>publishing</a:t>
            </a:r>
            <a:r>
              <a:rPr lang="it-IT" dirty="0" smtClean="0"/>
              <a:t> an </a:t>
            </a:r>
            <a:r>
              <a:rPr lang="it-IT" dirty="0" err="1" smtClean="0"/>
              <a:t>event</a:t>
            </a:r>
            <a:r>
              <a:rPr lang="it-IT" dirty="0" smtClean="0"/>
              <a:t> </a:t>
            </a:r>
            <a:r>
              <a:rPr lang="it-IT" dirty="0" err="1" smtClean="0"/>
              <a:t>that</a:t>
            </a:r>
            <a:r>
              <a:rPr lang="it-IT" dirty="0" smtClean="0"/>
              <a:t> trigger </a:t>
            </a:r>
            <a:r>
              <a:rPr lang="it-IT" dirty="0" smtClean="0"/>
              <a:t>the </a:t>
            </a:r>
            <a:r>
              <a:rPr lang="it-IT" dirty="0" err="1" smtClean="0"/>
              <a:t>next</a:t>
            </a:r>
            <a:r>
              <a:rPr lang="it-IT" dirty="0" smtClean="0"/>
              <a:t> </a:t>
            </a:r>
            <a:r>
              <a:rPr lang="it-IT" dirty="0" err="1" smtClean="0"/>
              <a:t>step</a:t>
            </a:r>
            <a:r>
              <a:rPr lang="it-IT" dirty="0" smtClean="0"/>
              <a:t>. </a:t>
            </a:r>
          </a:p>
          <a:p>
            <a:pPr lvl="1"/>
            <a:r>
              <a:rPr lang="it-IT" dirty="0" smtClean="0"/>
              <a:t>The </a:t>
            </a:r>
            <a:r>
              <a:rPr lang="it-IT" dirty="0" err="1" smtClean="0"/>
              <a:t>message</a:t>
            </a:r>
            <a:r>
              <a:rPr lang="it-IT" dirty="0" smtClean="0"/>
              <a:t> </a:t>
            </a:r>
            <a:r>
              <a:rPr lang="it-IT" dirty="0" smtClean="0"/>
              <a:t>broker </a:t>
            </a:r>
            <a:r>
              <a:rPr lang="it-IT" dirty="0" err="1" smtClean="0"/>
              <a:t>guarantees</a:t>
            </a:r>
            <a:r>
              <a:rPr lang="it-IT" dirty="0" smtClean="0"/>
              <a:t> </a:t>
            </a:r>
            <a:r>
              <a:rPr lang="it-IT" dirty="0" err="1" smtClean="0"/>
              <a:t>that</a:t>
            </a:r>
            <a:r>
              <a:rPr lang="it-IT" dirty="0" smtClean="0"/>
              <a:t> </a:t>
            </a:r>
            <a:r>
              <a:rPr lang="it-IT" dirty="0" err="1" smtClean="0"/>
              <a:t>events</a:t>
            </a:r>
            <a:r>
              <a:rPr lang="it-IT" dirty="0" smtClean="0"/>
              <a:t> </a:t>
            </a:r>
            <a:r>
              <a:rPr lang="it-IT" dirty="0" smtClean="0"/>
              <a:t>are </a:t>
            </a:r>
            <a:r>
              <a:rPr lang="it-IT" dirty="0" err="1" smtClean="0"/>
              <a:t>delivered</a:t>
            </a:r>
            <a:r>
              <a:rPr lang="it-IT" dirty="0" smtClean="0"/>
              <a:t> </a:t>
            </a:r>
            <a:r>
              <a:rPr lang="it-IT" dirty="0" err="1" smtClean="0"/>
              <a:t>at</a:t>
            </a:r>
            <a:r>
              <a:rPr lang="it-IT" dirty="0" smtClean="0"/>
              <a:t> </a:t>
            </a:r>
            <a:r>
              <a:rPr lang="it-IT" dirty="0" err="1" smtClean="0"/>
              <a:t>least</a:t>
            </a:r>
            <a:r>
              <a:rPr lang="it-IT" dirty="0" smtClean="0"/>
              <a:t> once</a:t>
            </a:r>
          </a:p>
          <a:p>
            <a:pPr lvl="1"/>
            <a:r>
              <a:rPr lang="it-IT" dirty="0" err="1" smtClean="0"/>
              <a:t>Events</a:t>
            </a:r>
            <a:r>
              <a:rPr lang="it-IT" dirty="0" smtClean="0"/>
              <a:t> </a:t>
            </a:r>
            <a:r>
              <a:rPr lang="it-IT" dirty="0" err="1" smtClean="0"/>
              <a:t>will</a:t>
            </a:r>
            <a:r>
              <a:rPr lang="it-IT" dirty="0" smtClean="0"/>
              <a:t> be </a:t>
            </a:r>
            <a:r>
              <a:rPr lang="it-IT" dirty="0" err="1" smtClean="0"/>
              <a:t>used</a:t>
            </a:r>
            <a:r>
              <a:rPr lang="it-IT" dirty="0" smtClean="0"/>
              <a:t> </a:t>
            </a:r>
            <a:r>
              <a:rPr lang="it-IT" dirty="0" err="1" smtClean="0"/>
              <a:t>also</a:t>
            </a:r>
            <a:r>
              <a:rPr lang="it-IT" dirty="0" smtClean="0"/>
              <a:t> </a:t>
            </a:r>
            <a:r>
              <a:rPr lang="it-IT" dirty="0" smtClean="0"/>
              <a:t>to </a:t>
            </a:r>
            <a:r>
              <a:rPr lang="it-IT" dirty="0" err="1" smtClean="0"/>
              <a:t>maintain</a:t>
            </a:r>
            <a:r>
              <a:rPr lang="it-IT" dirty="0" smtClean="0"/>
              <a:t> </a:t>
            </a:r>
            <a:r>
              <a:rPr lang="it-IT" dirty="0" err="1" smtClean="0"/>
              <a:t>materialized</a:t>
            </a:r>
            <a:r>
              <a:rPr lang="it-IT" dirty="0" smtClean="0"/>
              <a:t> </a:t>
            </a:r>
            <a:r>
              <a:rPr lang="it-IT" dirty="0" err="1" smtClean="0"/>
              <a:t>views</a:t>
            </a:r>
            <a:r>
              <a:rPr lang="it-IT" dirty="0" smtClean="0"/>
              <a:t> </a:t>
            </a:r>
            <a:r>
              <a:rPr lang="it-IT" dirty="0" err="1" smtClean="0"/>
              <a:t>that</a:t>
            </a:r>
            <a:r>
              <a:rPr lang="it-IT" dirty="0" smtClean="0"/>
              <a:t> </a:t>
            </a:r>
            <a:r>
              <a:rPr lang="it-IT" dirty="0" err="1" smtClean="0"/>
              <a:t>joins</a:t>
            </a:r>
            <a:r>
              <a:rPr lang="it-IT" dirty="0" smtClean="0"/>
              <a:t> data </a:t>
            </a:r>
            <a:r>
              <a:rPr lang="it-IT" dirty="0" err="1" smtClean="0"/>
              <a:t>owned</a:t>
            </a:r>
            <a:r>
              <a:rPr lang="it-IT" dirty="0" smtClean="0"/>
              <a:t> by </a:t>
            </a:r>
            <a:r>
              <a:rPr lang="it-IT" dirty="0" err="1" smtClean="0"/>
              <a:t>different</a:t>
            </a:r>
            <a:r>
              <a:rPr lang="it-IT" dirty="0" smtClean="0"/>
              <a:t> </a:t>
            </a:r>
            <a:r>
              <a:rPr lang="it-IT" dirty="0" err="1" smtClean="0"/>
              <a:t>services</a:t>
            </a:r>
            <a:r>
              <a:rPr lang="it-IT" dirty="0" smtClean="0"/>
              <a:t> with </a:t>
            </a:r>
            <a:r>
              <a:rPr lang="it-IT" dirty="0" err="1" smtClean="0"/>
              <a:t>different</a:t>
            </a:r>
            <a:r>
              <a:rPr lang="it-IT" dirty="0" smtClean="0"/>
              <a:t> data </a:t>
            </a:r>
            <a:r>
              <a:rPr lang="it-IT" dirty="0" err="1" smtClean="0"/>
              <a:t>store</a:t>
            </a:r>
            <a:r>
              <a:rPr lang="it-IT" dirty="0" smtClean="0"/>
              <a:t>.</a:t>
            </a:r>
            <a:endParaRPr lang="it-IT" dirty="0" smtClean="0"/>
          </a:p>
          <a:p>
            <a:pPr marL="419100" lvl="1" indent="0">
              <a:buNone/>
            </a:pPr>
            <a:endParaRPr lang="it-IT" dirty="0" smtClean="0"/>
          </a:p>
          <a:p>
            <a:pPr lvl="1"/>
            <a:endParaRPr lang="it-IT" dirty="0"/>
          </a:p>
        </p:txBody>
      </p:sp>
    </p:spTree>
    <p:extLst>
      <p:ext uri="{BB962C8B-B14F-4D97-AF65-F5344CB8AC3E}">
        <p14:creationId xmlns:p14="http://schemas.microsoft.com/office/powerpoint/2010/main" val="3274309917"/>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r>
              <a:rPr lang="it-IT" dirty="0" err="1" smtClean="0"/>
              <a:t>transaction</a:t>
            </a:r>
            <a:r>
              <a:rPr lang="it-IT" dirty="0" smtClean="0"/>
              <a:t> </a:t>
            </a:r>
            <a:r>
              <a:rPr lang="it-IT" dirty="0" err="1" smtClean="0"/>
              <a:t>issues</a:t>
            </a:r>
            <a:endParaRPr lang="it-IT" dirty="0"/>
          </a:p>
        </p:txBody>
      </p:sp>
      <p:sp>
        <p:nvSpPr>
          <p:cNvPr id="3" name="Segnaposto contenuto 2"/>
          <p:cNvSpPr>
            <a:spLocks noGrp="1"/>
          </p:cNvSpPr>
          <p:nvPr>
            <p:ph idx="1"/>
          </p:nvPr>
        </p:nvSpPr>
        <p:spPr/>
        <p:txBody>
          <a:bodyPr/>
          <a:lstStyle/>
          <a:p>
            <a:pPr marL="0" indent="0">
              <a:buNone/>
            </a:pPr>
            <a:r>
              <a:rPr lang="en-US" sz="3200" strike="sngStrike" dirty="0" smtClean="0"/>
              <a:t>Having applied the</a:t>
            </a:r>
            <a:r>
              <a:rPr lang="en-US" sz="3200" strike="sngStrike" dirty="0"/>
              <a:t> </a:t>
            </a:r>
            <a:r>
              <a:rPr lang="en-US" sz="3200" u="sng" strike="sngStrike" dirty="0">
                <a:hlinkClick r:id="rId2"/>
              </a:rPr>
              <a:t>Database per Service</a:t>
            </a:r>
            <a:r>
              <a:rPr lang="en-US" sz="3200" strike="sngStrike" dirty="0"/>
              <a:t> pattern. Each service has its own database. Some business transactions, however, span multiple service so you need a mechanism to ensure data consistency across services</a:t>
            </a:r>
            <a:r>
              <a:rPr lang="en-US" sz="3200" strike="sngStrike" dirty="0" smtClean="0"/>
              <a:t>.</a:t>
            </a:r>
          </a:p>
          <a:p>
            <a:pPr lvl="1"/>
            <a:endParaRPr lang="it-IT" dirty="0"/>
          </a:p>
        </p:txBody>
      </p:sp>
    </p:spTree>
    <p:extLst>
      <p:ext uri="{BB962C8B-B14F-4D97-AF65-F5344CB8AC3E}">
        <p14:creationId xmlns:p14="http://schemas.microsoft.com/office/powerpoint/2010/main" val="1096932910"/>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Event</a:t>
            </a:r>
            <a:r>
              <a:rPr lang="it-IT" dirty="0"/>
              <a:t> </a:t>
            </a:r>
            <a:r>
              <a:rPr lang="it-IT" dirty="0" err="1"/>
              <a:t>driven</a:t>
            </a:r>
            <a:r>
              <a:rPr lang="it-IT" dirty="0"/>
              <a:t> </a:t>
            </a:r>
            <a:r>
              <a:rPr lang="it-IT" dirty="0" err="1"/>
              <a:t>architecture</a:t>
            </a:r>
            <a:r>
              <a:rPr lang="it-IT" dirty="0"/>
              <a:t>: </a:t>
            </a:r>
            <a:r>
              <a:rPr lang="it-IT" dirty="0" err="1" smtClean="0"/>
              <a:t>message</a:t>
            </a:r>
            <a:r>
              <a:rPr lang="it-IT" dirty="0" smtClean="0"/>
              <a:t> broker </a:t>
            </a:r>
            <a:br>
              <a:rPr lang="it-IT" dirty="0" smtClean="0"/>
            </a:br>
            <a:r>
              <a:rPr lang="it-IT" dirty="0" smtClean="0"/>
              <a:t>Apache </a:t>
            </a:r>
            <a:r>
              <a:rPr lang="it-IT" dirty="0" smtClean="0"/>
              <a:t>Kafka</a:t>
            </a:r>
            <a:endParaRPr lang="it-IT" dirty="0"/>
          </a:p>
        </p:txBody>
      </p:sp>
      <p:sp>
        <p:nvSpPr>
          <p:cNvPr id="3" name="Segnaposto contenuto 2"/>
          <p:cNvSpPr>
            <a:spLocks noGrp="1"/>
          </p:cNvSpPr>
          <p:nvPr>
            <p:ph idx="1"/>
          </p:nvPr>
        </p:nvSpPr>
        <p:spPr>
          <a:xfrm>
            <a:off x="598712" y="1961456"/>
            <a:ext cx="23134637" cy="10668000"/>
          </a:xfrm>
        </p:spPr>
        <p:txBody>
          <a:bodyPr/>
          <a:lstStyle/>
          <a:p>
            <a:r>
              <a:rPr lang="en-US" sz="2800" dirty="0" smtClean="0"/>
              <a:t>Apache Kafka provide </a:t>
            </a:r>
            <a:r>
              <a:rPr lang="en-US" sz="2800" dirty="0"/>
              <a:t>a unified, high-throughput, low-latency platform for handling real-time data feeds. </a:t>
            </a:r>
            <a:endParaRPr lang="en-US" sz="2800" dirty="0"/>
          </a:p>
          <a:p>
            <a:r>
              <a:rPr lang="en-US" sz="2800" dirty="0" smtClean="0"/>
              <a:t>With a design heavily </a:t>
            </a:r>
            <a:r>
              <a:rPr lang="en-US" sz="2800" dirty="0"/>
              <a:t>influenced by transaction </a:t>
            </a:r>
            <a:r>
              <a:rPr lang="en-US" sz="2800" dirty="0" smtClean="0"/>
              <a:t>logs it is </a:t>
            </a:r>
            <a:r>
              <a:rPr lang="en-US" sz="2800" dirty="0"/>
              <a:t>a messaging system, </a:t>
            </a:r>
            <a:r>
              <a:rPr lang="en-US" sz="2800" dirty="0" smtClean="0"/>
              <a:t>ideal </a:t>
            </a:r>
            <a:r>
              <a:rPr lang="en-US" sz="2800" dirty="0"/>
              <a:t>for log aggregation, persistent messaging, fast </a:t>
            </a:r>
            <a:r>
              <a:rPr lang="en-US" sz="2800" strike="sngStrike" dirty="0"/>
              <a:t>(_hundreds_ of megabytes per second!</a:t>
            </a:r>
            <a:r>
              <a:rPr lang="en-US" sz="2800" dirty="0"/>
              <a:t>) reads and writes, and can accommodate numerous </a:t>
            </a:r>
            <a:r>
              <a:rPr lang="en-US" sz="2800" dirty="0" smtClean="0"/>
              <a:t>clients</a:t>
            </a:r>
          </a:p>
          <a:p>
            <a:r>
              <a:rPr lang="it-IT" sz="2800" dirty="0"/>
              <a:t>A Kafka </a:t>
            </a:r>
            <a:r>
              <a:rPr lang="it-IT" sz="2800" i="1" dirty="0"/>
              <a:t>broker</a:t>
            </a:r>
            <a:r>
              <a:rPr lang="it-IT" sz="2800" dirty="0"/>
              <a:t> cluster </a:t>
            </a:r>
            <a:r>
              <a:rPr lang="it-IT" sz="2800" dirty="0" err="1"/>
              <a:t>consists</a:t>
            </a:r>
            <a:r>
              <a:rPr lang="it-IT" sz="2800" dirty="0"/>
              <a:t> of </a:t>
            </a:r>
            <a:r>
              <a:rPr lang="it-IT" sz="2800" dirty="0" err="1"/>
              <a:t>one</a:t>
            </a:r>
            <a:r>
              <a:rPr lang="it-IT" sz="2800" dirty="0"/>
              <a:t> or more </a:t>
            </a:r>
            <a:r>
              <a:rPr lang="it-IT" sz="2800" dirty="0" err="1"/>
              <a:t>servers</a:t>
            </a:r>
            <a:r>
              <a:rPr lang="it-IT" sz="2800" dirty="0"/>
              <a:t> </a:t>
            </a:r>
            <a:r>
              <a:rPr lang="it-IT" sz="2800" dirty="0" err="1"/>
              <a:t>where</a:t>
            </a:r>
            <a:r>
              <a:rPr lang="it-IT" sz="2800" dirty="0"/>
              <a:t> </a:t>
            </a:r>
            <a:r>
              <a:rPr lang="it-IT" sz="2800" dirty="0" err="1"/>
              <a:t>each</a:t>
            </a:r>
            <a:r>
              <a:rPr lang="it-IT" sz="2800" dirty="0"/>
              <a:t> </a:t>
            </a:r>
            <a:r>
              <a:rPr lang="it-IT" sz="2800" dirty="0" err="1"/>
              <a:t>may</a:t>
            </a:r>
            <a:r>
              <a:rPr lang="it-IT" sz="2800" dirty="0"/>
              <a:t> </a:t>
            </a:r>
            <a:r>
              <a:rPr lang="it-IT" sz="2800" dirty="0" err="1"/>
              <a:t>have</a:t>
            </a:r>
            <a:r>
              <a:rPr lang="it-IT" sz="2800" dirty="0"/>
              <a:t> </a:t>
            </a:r>
            <a:r>
              <a:rPr lang="it-IT" sz="2800" dirty="0" err="1"/>
              <a:t>one</a:t>
            </a:r>
            <a:r>
              <a:rPr lang="it-IT" sz="2800" dirty="0"/>
              <a:t> or more broker </a:t>
            </a:r>
            <a:r>
              <a:rPr lang="it-IT" sz="2800" dirty="0" err="1"/>
              <a:t>processes</a:t>
            </a:r>
            <a:r>
              <a:rPr lang="it-IT" sz="2800" dirty="0"/>
              <a:t> </a:t>
            </a:r>
            <a:r>
              <a:rPr lang="it-IT" sz="2800" dirty="0" err="1"/>
              <a:t>running</a:t>
            </a:r>
            <a:r>
              <a:rPr lang="it-IT" sz="2800" dirty="0"/>
              <a:t>. </a:t>
            </a:r>
            <a:endParaRPr lang="it-IT" sz="2800" dirty="0" smtClean="0"/>
          </a:p>
          <a:p>
            <a:r>
              <a:rPr lang="it-IT" sz="2800" dirty="0" smtClean="0"/>
              <a:t>Apache </a:t>
            </a:r>
            <a:r>
              <a:rPr lang="it-IT" sz="2800" dirty="0"/>
              <a:t>Kafka </a:t>
            </a:r>
            <a:r>
              <a:rPr lang="it-IT" sz="2800" dirty="0" err="1"/>
              <a:t>is</a:t>
            </a:r>
            <a:r>
              <a:rPr lang="it-IT" sz="2800" dirty="0"/>
              <a:t> </a:t>
            </a:r>
            <a:r>
              <a:rPr lang="it-IT" sz="2800" dirty="0" err="1"/>
              <a:t>designed</a:t>
            </a:r>
            <a:r>
              <a:rPr lang="it-IT" sz="2800" dirty="0"/>
              <a:t> to be </a:t>
            </a:r>
            <a:r>
              <a:rPr lang="it-IT" sz="2800" dirty="0" err="1"/>
              <a:t>highly</a:t>
            </a:r>
            <a:r>
              <a:rPr lang="it-IT" sz="2800" dirty="0"/>
              <a:t> </a:t>
            </a:r>
            <a:r>
              <a:rPr lang="it-IT" sz="2800" dirty="0" err="1"/>
              <a:t>available</a:t>
            </a:r>
            <a:r>
              <a:rPr lang="it-IT" sz="2800" dirty="0"/>
              <a:t>; </a:t>
            </a:r>
            <a:r>
              <a:rPr lang="it-IT" sz="2800" dirty="0" err="1"/>
              <a:t>there</a:t>
            </a:r>
            <a:r>
              <a:rPr lang="it-IT" sz="2800" dirty="0"/>
              <a:t> are no </a:t>
            </a:r>
            <a:r>
              <a:rPr lang="it-IT" sz="2800" i="1" dirty="0" err="1"/>
              <a:t>master</a:t>
            </a:r>
            <a:r>
              <a:rPr lang="it-IT" sz="2800" dirty="0" err="1"/>
              <a:t>nodes</a:t>
            </a:r>
            <a:r>
              <a:rPr lang="it-IT" sz="2800" dirty="0"/>
              <a:t>. </a:t>
            </a:r>
            <a:r>
              <a:rPr lang="it-IT" sz="2800" dirty="0" err="1"/>
              <a:t>All</a:t>
            </a:r>
            <a:r>
              <a:rPr lang="it-IT" sz="2800" dirty="0"/>
              <a:t> </a:t>
            </a:r>
            <a:r>
              <a:rPr lang="it-IT" sz="2800" dirty="0" err="1"/>
              <a:t>nodes</a:t>
            </a:r>
            <a:r>
              <a:rPr lang="it-IT" sz="2800" dirty="0"/>
              <a:t> are </a:t>
            </a:r>
            <a:r>
              <a:rPr lang="it-IT" sz="2800" dirty="0" err="1"/>
              <a:t>interchangeable</a:t>
            </a:r>
            <a:r>
              <a:rPr lang="it-IT" sz="2800" dirty="0"/>
              <a:t>. Data </a:t>
            </a:r>
            <a:r>
              <a:rPr lang="it-IT" sz="2800" dirty="0" err="1"/>
              <a:t>is</a:t>
            </a:r>
            <a:r>
              <a:rPr lang="it-IT" sz="2800" dirty="0"/>
              <a:t> </a:t>
            </a:r>
            <a:r>
              <a:rPr lang="it-IT" sz="2800" dirty="0" err="1"/>
              <a:t>replicated</a:t>
            </a:r>
            <a:r>
              <a:rPr lang="it-IT" sz="2800" dirty="0"/>
              <a:t> from </a:t>
            </a:r>
            <a:r>
              <a:rPr lang="it-IT" sz="2800" dirty="0" err="1"/>
              <a:t>one</a:t>
            </a:r>
            <a:r>
              <a:rPr lang="it-IT" sz="2800" dirty="0"/>
              <a:t> </a:t>
            </a:r>
            <a:r>
              <a:rPr lang="it-IT" sz="2800" dirty="0" err="1"/>
              <a:t>node</a:t>
            </a:r>
            <a:r>
              <a:rPr lang="it-IT" sz="2800" dirty="0"/>
              <a:t> to </a:t>
            </a:r>
            <a:r>
              <a:rPr lang="it-IT" sz="2800" dirty="0" err="1"/>
              <a:t>another</a:t>
            </a:r>
            <a:r>
              <a:rPr lang="it-IT" sz="2800" dirty="0"/>
              <a:t> to </a:t>
            </a:r>
            <a:r>
              <a:rPr lang="it-IT" sz="2800" dirty="0" err="1"/>
              <a:t>ensure</a:t>
            </a:r>
            <a:r>
              <a:rPr lang="it-IT" sz="2800" dirty="0"/>
              <a:t> </a:t>
            </a:r>
            <a:r>
              <a:rPr lang="it-IT" sz="2800" dirty="0" err="1"/>
              <a:t>that</a:t>
            </a:r>
            <a:r>
              <a:rPr lang="it-IT" sz="2800" dirty="0"/>
              <a:t> </a:t>
            </a:r>
            <a:r>
              <a:rPr lang="it-IT" sz="2800" dirty="0" err="1"/>
              <a:t>it</a:t>
            </a:r>
            <a:r>
              <a:rPr lang="it-IT" sz="2800" dirty="0"/>
              <a:t> </a:t>
            </a:r>
            <a:r>
              <a:rPr lang="it-IT" sz="2800" dirty="0" err="1"/>
              <a:t>is</a:t>
            </a:r>
            <a:r>
              <a:rPr lang="it-IT" sz="2800" dirty="0"/>
              <a:t> </a:t>
            </a:r>
            <a:r>
              <a:rPr lang="it-IT" sz="2800" dirty="0" err="1"/>
              <a:t>still</a:t>
            </a:r>
            <a:r>
              <a:rPr lang="it-IT" sz="2800" dirty="0"/>
              <a:t> </a:t>
            </a:r>
            <a:r>
              <a:rPr lang="it-IT" sz="2800" dirty="0" err="1"/>
              <a:t>available</a:t>
            </a:r>
            <a:r>
              <a:rPr lang="it-IT" sz="2800" dirty="0"/>
              <a:t> in the </a:t>
            </a:r>
            <a:r>
              <a:rPr lang="it-IT" sz="2800" dirty="0" err="1"/>
              <a:t>event</a:t>
            </a:r>
            <a:r>
              <a:rPr lang="it-IT" sz="2800" dirty="0"/>
              <a:t> of a </a:t>
            </a:r>
            <a:r>
              <a:rPr lang="it-IT" sz="2800" dirty="0" err="1"/>
              <a:t>failure</a:t>
            </a:r>
            <a:r>
              <a:rPr lang="it-IT" sz="2800" dirty="0"/>
              <a:t>.</a:t>
            </a:r>
          </a:p>
          <a:p>
            <a:r>
              <a:rPr lang="it-IT" sz="2800" strike="sngStrike" dirty="0"/>
              <a:t>In Kafka, a </a:t>
            </a:r>
            <a:r>
              <a:rPr lang="it-IT" sz="2800" i="1" strike="sngStrike" dirty="0" err="1"/>
              <a:t>topic</a:t>
            </a:r>
            <a:r>
              <a:rPr lang="it-IT" sz="2800" strike="sngStrike" dirty="0"/>
              <a:t> </a:t>
            </a:r>
            <a:r>
              <a:rPr lang="it-IT" sz="2800" strike="sngStrike" dirty="0" err="1"/>
              <a:t>is</a:t>
            </a:r>
            <a:r>
              <a:rPr lang="it-IT" sz="2800" strike="sngStrike" dirty="0"/>
              <a:t> a </a:t>
            </a:r>
            <a:r>
              <a:rPr lang="it-IT" sz="2800" strike="sngStrike" dirty="0" err="1"/>
              <a:t>category</a:t>
            </a:r>
            <a:r>
              <a:rPr lang="it-IT" sz="2800" strike="sngStrike" dirty="0"/>
              <a:t>, </a:t>
            </a:r>
            <a:r>
              <a:rPr lang="it-IT" sz="2800" strike="sngStrike" dirty="0" err="1"/>
              <a:t>similar</a:t>
            </a:r>
            <a:r>
              <a:rPr lang="it-IT" sz="2800" strike="sngStrike" dirty="0"/>
              <a:t> to a JMS </a:t>
            </a:r>
            <a:r>
              <a:rPr lang="it-IT" sz="2800" strike="sngStrike" dirty="0" err="1"/>
              <a:t>destination</a:t>
            </a:r>
            <a:r>
              <a:rPr lang="it-IT" sz="2800" strike="sngStrike" dirty="0"/>
              <a:t> or </a:t>
            </a:r>
            <a:r>
              <a:rPr lang="it-IT" sz="2800" strike="sngStrike" dirty="0" err="1"/>
              <a:t>both</a:t>
            </a:r>
            <a:r>
              <a:rPr lang="it-IT" sz="2800" strike="sngStrike" dirty="0"/>
              <a:t> an AMQP </a:t>
            </a:r>
            <a:r>
              <a:rPr lang="it-IT" sz="2800" strike="sngStrike" dirty="0" err="1"/>
              <a:t>exchange</a:t>
            </a:r>
            <a:r>
              <a:rPr lang="it-IT" sz="2800" strike="sngStrike" dirty="0"/>
              <a:t> and </a:t>
            </a:r>
            <a:r>
              <a:rPr lang="it-IT" sz="2800" strike="sngStrike" dirty="0" err="1"/>
              <a:t>queue</a:t>
            </a:r>
            <a:r>
              <a:rPr lang="it-IT" sz="2800" strike="sngStrike" dirty="0"/>
              <a:t>. </a:t>
            </a:r>
            <a:r>
              <a:rPr lang="it-IT" sz="2800" strike="sngStrike" dirty="0" err="1"/>
              <a:t>Topics</a:t>
            </a:r>
            <a:r>
              <a:rPr lang="it-IT" sz="2800" strike="sngStrike" dirty="0"/>
              <a:t> are </a:t>
            </a:r>
            <a:r>
              <a:rPr lang="it-IT" sz="2800" strike="sngStrike" dirty="0" err="1"/>
              <a:t>partitioned</a:t>
            </a:r>
            <a:r>
              <a:rPr lang="it-IT" sz="2800" strike="sngStrike" dirty="0"/>
              <a:t>, and the </a:t>
            </a:r>
            <a:r>
              <a:rPr lang="it-IT" sz="2800" strike="sngStrike" dirty="0" err="1"/>
              <a:t>choice</a:t>
            </a:r>
            <a:r>
              <a:rPr lang="it-IT" sz="2800" strike="sngStrike" dirty="0"/>
              <a:t> of </a:t>
            </a:r>
            <a:r>
              <a:rPr lang="it-IT" sz="2800" strike="sngStrike" dirty="0" err="1"/>
              <a:t>which</a:t>
            </a:r>
            <a:r>
              <a:rPr lang="it-IT" sz="2800" strike="sngStrike" dirty="0"/>
              <a:t> of a </a:t>
            </a:r>
            <a:r>
              <a:rPr lang="it-IT" sz="2800" strike="sngStrike" dirty="0" err="1"/>
              <a:t>topic’s</a:t>
            </a:r>
            <a:r>
              <a:rPr lang="it-IT" sz="2800" strike="sngStrike" dirty="0"/>
              <a:t> </a:t>
            </a:r>
            <a:r>
              <a:rPr lang="it-IT" sz="2800" strike="sngStrike" dirty="0" err="1"/>
              <a:t>partition</a:t>
            </a:r>
            <a:r>
              <a:rPr lang="it-IT" sz="2800" strike="sngStrike" dirty="0"/>
              <a:t> a message </a:t>
            </a:r>
            <a:r>
              <a:rPr lang="it-IT" sz="2800" strike="sngStrike" dirty="0" err="1"/>
              <a:t>should</a:t>
            </a:r>
            <a:r>
              <a:rPr lang="it-IT" sz="2800" strike="sngStrike" dirty="0"/>
              <a:t> be </a:t>
            </a:r>
            <a:r>
              <a:rPr lang="it-IT" sz="2800" strike="sngStrike" dirty="0" err="1"/>
              <a:t>sent</a:t>
            </a:r>
            <a:r>
              <a:rPr lang="it-IT" sz="2800" strike="sngStrike" dirty="0"/>
              <a:t> to </a:t>
            </a:r>
            <a:r>
              <a:rPr lang="it-IT" sz="2800" strike="sngStrike" dirty="0" err="1"/>
              <a:t>is</a:t>
            </a:r>
            <a:r>
              <a:rPr lang="it-IT" sz="2800" strike="sngStrike" dirty="0"/>
              <a:t> made by the message producer. </a:t>
            </a:r>
            <a:r>
              <a:rPr lang="it-IT" sz="2800" strike="sngStrike" dirty="0" err="1"/>
              <a:t>Each</a:t>
            </a:r>
            <a:r>
              <a:rPr lang="it-IT" sz="2800" strike="sngStrike" dirty="0"/>
              <a:t> message in the </a:t>
            </a:r>
            <a:r>
              <a:rPr lang="it-IT" sz="2800" strike="sngStrike" dirty="0" err="1"/>
              <a:t>partition</a:t>
            </a:r>
            <a:r>
              <a:rPr lang="it-IT" sz="2800" strike="sngStrike" dirty="0"/>
              <a:t> </a:t>
            </a:r>
            <a:r>
              <a:rPr lang="it-IT" sz="2800" strike="sngStrike" dirty="0" err="1"/>
              <a:t>is</a:t>
            </a:r>
            <a:r>
              <a:rPr lang="it-IT" sz="2800" strike="sngStrike" dirty="0"/>
              <a:t> </a:t>
            </a:r>
            <a:r>
              <a:rPr lang="it-IT" sz="2800" strike="sngStrike" dirty="0" err="1"/>
              <a:t>assigned</a:t>
            </a:r>
            <a:r>
              <a:rPr lang="it-IT" sz="2800" strike="sngStrike" dirty="0"/>
              <a:t> a </a:t>
            </a:r>
            <a:r>
              <a:rPr lang="it-IT" sz="2800" strike="sngStrike" dirty="0" err="1"/>
              <a:t>unique</a:t>
            </a:r>
            <a:r>
              <a:rPr lang="it-IT" sz="2800" strike="sngStrike" dirty="0"/>
              <a:t> </a:t>
            </a:r>
            <a:r>
              <a:rPr lang="it-IT" sz="2800" strike="sngStrike" dirty="0" err="1"/>
              <a:t>sequenced</a:t>
            </a:r>
            <a:r>
              <a:rPr lang="it-IT" sz="2800" strike="sngStrike" dirty="0"/>
              <a:t> ID, </a:t>
            </a:r>
            <a:r>
              <a:rPr lang="it-IT" sz="2800" strike="sngStrike" dirty="0" err="1"/>
              <a:t>its</a:t>
            </a:r>
            <a:r>
              <a:rPr lang="it-IT" sz="2800" strike="sngStrike" dirty="0"/>
              <a:t> </a:t>
            </a:r>
            <a:r>
              <a:rPr lang="it-IT" sz="2800" i="1" strike="sngStrike" dirty="0"/>
              <a:t>offset</a:t>
            </a:r>
            <a:r>
              <a:rPr lang="it-IT" sz="2800" strike="sngStrike" dirty="0"/>
              <a:t>. More </a:t>
            </a:r>
            <a:r>
              <a:rPr lang="it-IT" sz="2800" strike="sngStrike" dirty="0" err="1"/>
              <a:t>partitions</a:t>
            </a:r>
            <a:r>
              <a:rPr lang="it-IT" sz="2800" strike="sngStrike" dirty="0"/>
              <a:t> </a:t>
            </a:r>
            <a:r>
              <a:rPr lang="it-IT" sz="2800" strike="sngStrike" dirty="0" err="1"/>
              <a:t>allow</a:t>
            </a:r>
            <a:r>
              <a:rPr lang="it-IT" sz="2800" strike="sngStrike" dirty="0"/>
              <a:t> </a:t>
            </a:r>
            <a:r>
              <a:rPr lang="it-IT" sz="2800" strike="sngStrike" dirty="0" err="1"/>
              <a:t>greater</a:t>
            </a:r>
            <a:r>
              <a:rPr lang="it-IT" sz="2800" strike="sngStrike" dirty="0"/>
              <a:t> </a:t>
            </a:r>
            <a:r>
              <a:rPr lang="it-IT" sz="2800" strike="sngStrike" dirty="0" err="1"/>
              <a:t>parallelism</a:t>
            </a:r>
            <a:r>
              <a:rPr lang="it-IT" sz="2800" strike="sngStrike" dirty="0"/>
              <a:t> for </a:t>
            </a:r>
            <a:r>
              <a:rPr lang="it-IT" sz="2800" strike="sngStrike" dirty="0" err="1"/>
              <a:t>consumption</a:t>
            </a:r>
            <a:r>
              <a:rPr lang="it-IT" sz="2800" strike="sngStrike" dirty="0"/>
              <a:t>, </a:t>
            </a:r>
            <a:r>
              <a:rPr lang="it-IT" sz="2800" strike="sngStrike" dirty="0" err="1"/>
              <a:t>but</a:t>
            </a:r>
            <a:r>
              <a:rPr lang="it-IT" sz="2800" strike="sngStrike" dirty="0"/>
              <a:t> </a:t>
            </a:r>
            <a:r>
              <a:rPr lang="it-IT" sz="2800" strike="sngStrike" dirty="0" err="1"/>
              <a:t>this</a:t>
            </a:r>
            <a:r>
              <a:rPr lang="it-IT" sz="2800" strike="sngStrike" dirty="0"/>
              <a:t> </a:t>
            </a:r>
            <a:r>
              <a:rPr lang="it-IT" sz="2800" strike="sngStrike" dirty="0" err="1"/>
              <a:t>will</a:t>
            </a:r>
            <a:r>
              <a:rPr lang="it-IT" sz="2800" strike="sngStrike" dirty="0"/>
              <a:t> </a:t>
            </a:r>
            <a:r>
              <a:rPr lang="it-IT" sz="2800" strike="sngStrike" dirty="0" err="1"/>
              <a:t>also</a:t>
            </a:r>
            <a:r>
              <a:rPr lang="it-IT" sz="2800" strike="sngStrike" dirty="0"/>
              <a:t> </a:t>
            </a:r>
            <a:r>
              <a:rPr lang="it-IT" sz="2800" strike="sngStrike" dirty="0" err="1"/>
              <a:t>result</a:t>
            </a:r>
            <a:r>
              <a:rPr lang="it-IT" sz="2800" strike="sngStrike" dirty="0"/>
              <a:t> in more </a:t>
            </a:r>
            <a:r>
              <a:rPr lang="it-IT" sz="2800" strike="sngStrike" dirty="0" err="1"/>
              <a:t>files</a:t>
            </a:r>
            <a:r>
              <a:rPr lang="it-IT" sz="2800" strike="sngStrike" dirty="0"/>
              <a:t> </a:t>
            </a:r>
            <a:r>
              <a:rPr lang="it-IT" sz="2800" strike="sngStrike" dirty="0" err="1"/>
              <a:t>across</a:t>
            </a:r>
            <a:r>
              <a:rPr lang="it-IT" sz="2800" strike="sngStrike" dirty="0"/>
              <a:t> the brokers.</a:t>
            </a:r>
          </a:p>
          <a:p>
            <a:r>
              <a:rPr lang="it-IT" sz="2800" i="1" dirty="0" err="1"/>
              <a:t>Producers</a:t>
            </a:r>
            <a:r>
              <a:rPr lang="it-IT" sz="2800" dirty="0"/>
              <a:t> </a:t>
            </a:r>
            <a:r>
              <a:rPr lang="it-IT" sz="2800" dirty="0" err="1"/>
              <a:t>send</a:t>
            </a:r>
            <a:r>
              <a:rPr lang="it-IT" sz="2800" dirty="0"/>
              <a:t> </a:t>
            </a:r>
            <a:r>
              <a:rPr lang="it-IT" sz="2800" dirty="0" err="1"/>
              <a:t>messages</a:t>
            </a:r>
            <a:r>
              <a:rPr lang="it-IT" sz="2800" dirty="0"/>
              <a:t> to Apache Kafka broker </a:t>
            </a:r>
            <a:r>
              <a:rPr lang="it-IT" sz="2800" dirty="0" err="1"/>
              <a:t>topics</a:t>
            </a:r>
            <a:r>
              <a:rPr lang="it-IT" sz="2800" dirty="0"/>
              <a:t> and </a:t>
            </a:r>
            <a:r>
              <a:rPr lang="it-IT" sz="2800" dirty="0" err="1"/>
              <a:t>specify</a:t>
            </a:r>
            <a:r>
              <a:rPr lang="it-IT" sz="2800" dirty="0"/>
              <a:t> the </a:t>
            </a:r>
            <a:r>
              <a:rPr lang="it-IT" sz="2800" dirty="0" err="1"/>
              <a:t>partition</a:t>
            </a:r>
            <a:r>
              <a:rPr lang="it-IT" sz="2800" dirty="0"/>
              <a:t> to use for </a:t>
            </a:r>
            <a:r>
              <a:rPr lang="it-IT" sz="2800" dirty="0" err="1"/>
              <a:t>every</a:t>
            </a:r>
            <a:r>
              <a:rPr lang="it-IT" sz="2800" dirty="0"/>
              <a:t> message </a:t>
            </a:r>
            <a:r>
              <a:rPr lang="it-IT" sz="2800" dirty="0" err="1"/>
              <a:t>they</a:t>
            </a:r>
            <a:r>
              <a:rPr lang="it-IT" sz="2800" dirty="0"/>
              <a:t> produce. Message production </a:t>
            </a:r>
            <a:r>
              <a:rPr lang="it-IT" sz="2800" dirty="0" err="1"/>
              <a:t>may</a:t>
            </a:r>
            <a:r>
              <a:rPr lang="it-IT" sz="2800" dirty="0"/>
              <a:t> be </a:t>
            </a:r>
            <a:r>
              <a:rPr lang="it-IT" sz="2800" dirty="0" err="1"/>
              <a:t>synchronous</a:t>
            </a:r>
            <a:r>
              <a:rPr lang="it-IT" sz="2800" dirty="0"/>
              <a:t> or </a:t>
            </a:r>
            <a:r>
              <a:rPr lang="it-IT" sz="2800" dirty="0" err="1"/>
              <a:t>asynchronous</a:t>
            </a:r>
            <a:r>
              <a:rPr lang="it-IT" sz="2800" dirty="0"/>
              <a:t>. </a:t>
            </a:r>
            <a:r>
              <a:rPr lang="it-IT" sz="2800" dirty="0" err="1"/>
              <a:t>Producers</a:t>
            </a:r>
            <a:r>
              <a:rPr lang="it-IT" sz="2800" dirty="0"/>
              <a:t> </a:t>
            </a:r>
            <a:r>
              <a:rPr lang="it-IT" sz="2800" dirty="0" err="1"/>
              <a:t>also</a:t>
            </a:r>
            <a:r>
              <a:rPr lang="it-IT" sz="2800" dirty="0"/>
              <a:t> </a:t>
            </a:r>
            <a:r>
              <a:rPr lang="it-IT" sz="2800" dirty="0" err="1"/>
              <a:t>specify</a:t>
            </a:r>
            <a:r>
              <a:rPr lang="it-IT" sz="2800" dirty="0"/>
              <a:t> </a:t>
            </a:r>
            <a:r>
              <a:rPr lang="it-IT" sz="2800" dirty="0" err="1"/>
              <a:t>what</a:t>
            </a:r>
            <a:r>
              <a:rPr lang="it-IT" sz="2800" dirty="0"/>
              <a:t> </a:t>
            </a:r>
            <a:r>
              <a:rPr lang="it-IT" sz="2800" dirty="0" err="1"/>
              <a:t>sort</a:t>
            </a:r>
            <a:r>
              <a:rPr lang="it-IT" sz="2800" dirty="0"/>
              <a:t> of </a:t>
            </a:r>
            <a:r>
              <a:rPr lang="it-IT" sz="2800" dirty="0" err="1"/>
              <a:t>replication</a:t>
            </a:r>
            <a:r>
              <a:rPr lang="it-IT" sz="2800" dirty="0"/>
              <a:t> </a:t>
            </a:r>
            <a:r>
              <a:rPr lang="it-IT" sz="2800" dirty="0" err="1"/>
              <a:t>guarantees</a:t>
            </a:r>
            <a:r>
              <a:rPr lang="it-IT" sz="2800" dirty="0"/>
              <a:t> </a:t>
            </a:r>
            <a:r>
              <a:rPr lang="it-IT" sz="2800" dirty="0" err="1"/>
              <a:t>they</a:t>
            </a:r>
            <a:r>
              <a:rPr lang="it-IT" sz="2800" dirty="0"/>
              <a:t> </a:t>
            </a:r>
            <a:r>
              <a:rPr lang="it-IT" sz="2800" dirty="0" err="1"/>
              <a:t>want</a:t>
            </a:r>
            <a:r>
              <a:rPr lang="it-IT" sz="2800" dirty="0"/>
              <a:t>.</a:t>
            </a:r>
          </a:p>
          <a:p>
            <a:r>
              <a:rPr lang="it-IT" sz="2800" i="1" dirty="0"/>
              <a:t>Consumers</a:t>
            </a:r>
            <a:r>
              <a:rPr lang="it-IT" sz="2800" dirty="0"/>
              <a:t> </a:t>
            </a:r>
            <a:r>
              <a:rPr lang="it-IT" sz="2800" dirty="0" err="1"/>
              <a:t>listen</a:t>
            </a:r>
            <a:r>
              <a:rPr lang="it-IT" sz="2800" dirty="0"/>
              <a:t> for </a:t>
            </a:r>
            <a:r>
              <a:rPr lang="it-IT" sz="2800" dirty="0" err="1"/>
              <a:t>messages</a:t>
            </a:r>
            <a:r>
              <a:rPr lang="it-IT" sz="2800" dirty="0"/>
              <a:t> on </a:t>
            </a:r>
            <a:r>
              <a:rPr lang="it-IT" sz="2800" dirty="0" err="1"/>
              <a:t>topics</a:t>
            </a:r>
            <a:r>
              <a:rPr lang="it-IT" sz="2800" dirty="0"/>
              <a:t> and </a:t>
            </a:r>
            <a:r>
              <a:rPr lang="it-IT" sz="2800" dirty="0" err="1"/>
              <a:t>process</a:t>
            </a:r>
            <a:r>
              <a:rPr lang="it-IT" sz="2800" dirty="0"/>
              <a:t> the </a:t>
            </a:r>
            <a:r>
              <a:rPr lang="it-IT" sz="2800" dirty="0" err="1"/>
              <a:t>feed</a:t>
            </a:r>
            <a:r>
              <a:rPr lang="it-IT" sz="2800" dirty="0"/>
              <a:t> of </a:t>
            </a:r>
            <a:r>
              <a:rPr lang="it-IT" sz="2800" dirty="0" err="1"/>
              <a:t>published</a:t>
            </a:r>
            <a:r>
              <a:rPr lang="it-IT" sz="2800" dirty="0"/>
              <a:t> </a:t>
            </a:r>
            <a:r>
              <a:rPr lang="it-IT" sz="2800" dirty="0" err="1"/>
              <a:t>messages</a:t>
            </a:r>
            <a:r>
              <a:rPr lang="it-IT" sz="2800" dirty="0"/>
              <a:t>. </a:t>
            </a:r>
            <a:r>
              <a:rPr lang="it-IT" sz="2800" dirty="0" err="1"/>
              <a:t>As</a:t>
            </a:r>
            <a:r>
              <a:rPr lang="it-IT" sz="2800" dirty="0"/>
              <a:t> </a:t>
            </a:r>
            <a:r>
              <a:rPr lang="it-IT" sz="2800" dirty="0" err="1"/>
              <a:t>you’d</a:t>
            </a:r>
            <a:r>
              <a:rPr lang="it-IT" sz="2800" dirty="0"/>
              <a:t> </a:t>
            </a:r>
            <a:r>
              <a:rPr lang="it-IT" sz="2800" dirty="0" err="1"/>
              <a:t>expect</a:t>
            </a:r>
            <a:r>
              <a:rPr lang="it-IT" sz="2800" dirty="0"/>
              <a:t> </a:t>
            </a:r>
            <a:r>
              <a:rPr lang="it-IT" sz="2800" dirty="0" err="1"/>
              <a:t>if</a:t>
            </a:r>
            <a:r>
              <a:rPr lang="it-IT" sz="2800" dirty="0"/>
              <a:t> </a:t>
            </a:r>
            <a:r>
              <a:rPr lang="it-IT" sz="2800" dirty="0" err="1"/>
              <a:t>you’ve</a:t>
            </a:r>
            <a:r>
              <a:rPr lang="it-IT" sz="2800" dirty="0"/>
              <a:t> </a:t>
            </a:r>
            <a:r>
              <a:rPr lang="it-IT" sz="2800" dirty="0" err="1"/>
              <a:t>used</a:t>
            </a:r>
            <a:r>
              <a:rPr lang="it-IT" sz="2800" dirty="0"/>
              <a:t> </a:t>
            </a:r>
            <a:r>
              <a:rPr lang="it-IT" sz="2800" dirty="0" err="1"/>
              <a:t>other</a:t>
            </a:r>
            <a:r>
              <a:rPr lang="it-IT" sz="2800" dirty="0"/>
              <a:t> </a:t>
            </a:r>
            <a:r>
              <a:rPr lang="it-IT" sz="2800" dirty="0" err="1"/>
              <a:t>messaging</a:t>
            </a:r>
            <a:r>
              <a:rPr lang="it-IT" sz="2800" dirty="0"/>
              <a:t> </a:t>
            </a:r>
            <a:r>
              <a:rPr lang="it-IT" sz="2800" dirty="0" err="1"/>
              <a:t>systems</a:t>
            </a:r>
            <a:r>
              <a:rPr lang="it-IT" sz="2800" dirty="0"/>
              <a:t>, </a:t>
            </a:r>
            <a:r>
              <a:rPr lang="it-IT" sz="2800" dirty="0" err="1"/>
              <a:t>this</a:t>
            </a:r>
            <a:r>
              <a:rPr lang="it-IT" sz="2800" dirty="0"/>
              <a:t> </a:t>
            </a:r>
            <a:r>
              <a:rPr lang="it-IT" sz="2800" dirty="0" err="1"/>
              <a:t>is</a:t>
            </a:r>
            <a:r>
              <a:rPr lang="it-IT" sz="2800" dirty="0"/>
              <a:t> </a:t>
            </a:r>
            <a:r>
              <a:rPr lang="it-IT" sz="2800" dirty="0" err="1"/>
              <a:t>usually</a:t>
            </a:r>
            <a:r>
              <a:rPr lang="it-IT" sz="2800" dirty="0"/>
              <a:t> (and </a:t>
            </a:r>
            <a:r>
              <a:rPr lang="it-IT" sz="2800" dirty="0" err="1"/>
              <a:t>usefully</a:t>
            </a:r>
            <a:r>
              <a:rPr lang="it-IT" sz="2800" dirty="0"/>
              <a:t>!) </a:t>
            </a:r>
            <a:r>
              <a:rPr lang="it-IT" sz="2800" dirty="0" err="1"/>
              <a:t>asynchronous</a:t>
            </a:r>
            <a:r>
              <a:rPr lang="it-IT" sz="2800" dirty="0" smtClean="0"/>
              <a:t>.</a:t>
            </a:r>
          </a:p>
          <a:p>
            <a:r>
              <a:rPr lang="it-IT" sz="2800" strike="sngStrike" dirty="0"/>
              <a:t>Like </a:t>
            </a:r>
            <a:r>
              <a:rPr lang="it-IT" sz="2800" u="sng" strike="sngStrike" dirty="0">
                <a:hlinkClick r:id="rId2"/>
              </a:rPr>
              <a:t>Spring XD</a:t>
            </a:r>
            <a:r>
              <a:rPr lang="it-IT" sz="2800" strike="sngStrike" dirty="0"/>
              <a:t> and </a:t>
            </a:r>
            <a:r>
              <a:rPr lang="it-IT" sz="2800" strike="sngStrike" dirty="0" err="1"/>
              <a:t>numerous</a:t>
            </a:r>
            <a:r>
              <a:rPr lang="it-IT" sz="2800" strike="sngStrike" dirty="0"/>
              <a:t> </a:t>
            </a:r>
            <a:r>
              <a:rPr lang="it-IT" sz="2800" strike="sngStrike" dirty="0" err="1"/>
              <a:t>other</a:t>
            </a:r>
            <a:r>
              <a:rPr lang="it-IT" sz="2800" strike="sngStrike" dirty="0"/>
              <a:t> </a:t>
            </a:r>
            <a:r>
              <a:rPr lang="it-IT" sz="2800" strike="sngStrike" dirty="0" err="1"/>
              <a:t>distributed</a:t>
            </a:r>
            <a:r>
              <a:rPr lang="it-IT" sz="2800" strike="sngStrike" dirty="0"/>
              <a:t> </a:t>
            </a:r>
            <a:r>
              <a:rPr lang="it-IT" sz="2800" strike="sngStrike" dirty="0" err="1"/>
              <a:t>system</a:t>
            </a:r>
            <a:r>
              <a:rPr lang="it-IT" sz="2800" strike="sngStrike" dirty="0"/>
              <a:t>, </a:t>
            </a:r>
            <a:endParaRPr lang="it-IT" sz="2800" strike="sngStrike" dirty="0" smtClean="0"/>
          </a:p>
          <a:p>
            <a:r>
              <a:rPr lang="it-IT" sz="2800" dirty="0" smtClean="0"/>
              <a:t>Apache </a:t>
            </a:r>
            <a:r>
              <a:rPr lang="it-IT" sz="2800" dirty="0"/>
              <a:t>Kafka </a:t>
            </a:r>
            <a:r>
              <a:rPr lang="it-IT" sz="2800" dirty="0" err="1"/>
              <a:t>uses</a:t>
            </a:r>
            <a:r>
              <a:rPr lang="it-IT" sz="2800" dirty="0"/>
              <a:t> Apache </a:t>
            </a:r>
            <a:r>
              <a:rPr lang="it-IT" sz="2800" dirty="0" err="1"/>
              <a:t>Zookeeper</a:t>
            </a:r>
            <a:r>
              <a:rPr lang="it-IT" sz="2800" dirty="0"/>
              <a:t> to coordinate cluster information</a:t>
            </a:r>
            <a:r>
              <a:rPr lang="it-IT" sz="2800" dirty="0" smtClean="0"/>
              <a:t>.</a:t>
            </a:r>
          </a:p>
          <a:p>
            <a:r>
              <a:rPr lang="it-IT" sz="2800" dirty="0" smtClean="0"/>
              <a:t> </a:t>
            </a:r>
            <a:r>
              <a:rPr lang="it-IT" sz="2800" dirty="0"/>
              <a:t>Apache </a:t>
            </a:r>
            <a:r>
              <a:rPr lang="it-IT" sz="2800" dirty="0" err="1"/>
              <a:t>Zookeeper</a:t>
            </a:r>
            <a:r>
              <a:rPr lang="it-IT" sz="2800" dirty="0"/>
              <a:t> </a:t>
            </a:r>
            <a:r>
              <a:rPr lang="it-IT" sz="2800" dirty="0" err="1"/>
              <a:t>provides</a:t>
            </a:r>
            <a:r>
              <a:rPr lang="it-IT" sz="2800" dirty="0"/>
              <a:t> a </a:t>
            </a:r>
            <a:r>
              <a:rPr lang="it-IT" sz="2800" dirty="0" err="1"/>
              <a:t>shared</a:t>
            </a:r>
            <a:r>
              <a:rPr lang="it-IT" sz="2800" dirty="0"/>
              <a:t> </a:t>
            </a:r>
            <a:r>
              <a:rPr lang="it-IT" sz="2800" dirty="0" err="1"/>
              <a:t>hierarchical</a:t>
            </a:r>
            <a:r>
              <a:rPr lang="it-IT" sz="2800" dirty="0"/>
              <a:t> </a:t>
            </a:r>
            <a:r>
              <a:rPr lang="it-IT" sz="2800" dirty="0" err="1"/>
              <a:t>namespace</a:t>
            </a:r>
            <a:r>
              <a:rPr lang="it-IT" sz="2800" dirty="0"/>
              <a:t> (</a:t>
            </a:r>
            <a:r>
              <a:rPr lang="it-IT" sz="2800" dirty="0" err="1"/>
              <a:t>called</a:t>
            </a:r>
            <a:r>
              <a:rPr lang="it-IT" sz="2800" dirty="0"/>
              <a:t> </a:t>
            </a:r>
            <a:r>
              <a:rPr lang="it-IT" sz="2800" i="1" dirty="0" err="1"/>
              <a:t>znodes</a:t>
            </a:r>
            <a:r>
              <a:rPr lang="it-IT" sz="2800" dirty="0"/>
              <a:t>) </a:t>
            </a:r>
            <a:r>
              <a:rPr lang="it-IT" sz="2800" dirty="0" err="1"/>
              <a:t>that</a:t>
            </a:r>
            <a:r>
              <a:rPr lang="it-IT" sz="2800" dirty="0"/>
              <a:t> </a:t>
            </a:r>
            <a:r>
              <a:rPr lang="it-IT" sz="2800" dirty="0" err="1"/>
              <a:t>nodes</a:t>
            </a:r>
            <a:r>
              <a:rPr lang="it-IT" sz="2800" dirty="0"/>
              <a:t> can share to </a:t>
            </a:r>
            <a:r>
              <a:rPr lang="it-IT" sz="2800" dirty="0" err="1"/>
              <a:t>understand</a:t>
            </a:r>
            <a:r>
              <a:rPr lang="it-IT" sz="2800" dirty="0"/>
              <a:t> cluster </a:t>
            </a:r>
            <a:r>
              <a:rPr lang="it-IT" sz="2800" dirty="0" err="1"/>
              <a:t>topology</a:t>
            </a:r>
            <a:r>
              <a:rPr lang="it-IT" sz="2800" dirty="0"/>
              <a:t> and </a:t>
            </a:r>
            <a:r>
              <a:rPr lang="it-IT" sz="2800" dirty="0" err="1"/>
              <a:t>availability</a:t>
            </a:r>
            <a:r>
              <a:rPr lang="it-IT" sz="2800" dirty="0"/>
              <a:t> </a:t>
            </a:r>
            <a:r>
              <a:rPr lang="it-IT" sz="2800" strike="sngStrike" dirty="0"/>
              <a:t>(</a:t>
            </a:r>
            <a:r>
              <a:rPr lang="it-IT" sz="2800" strike="sngStrike" dirty="0" err="1"/>
              <a:t>yet</a:t>
            </a:r>
            <a:r>
              <a:rPr lang="it-IT" sz="2800" strike="sngStrike" dirty="0"/>
              <a:t> </a:t>
            </a:r>
            <a:r>
              <a:rPr lang="it-IT" sz="2800" strike="sngStrike" dirty="0" err="1"/>
              <a:t>another</a:t>
            </a:r>
            <a:r>
              <a:rPr lang="it-IT" sz="2800" strike="sngStrike" dirty="0"/>
              <a:t> </a:t>
            </a:r>
            <a:r>
              <a:rPr lang="it-IT" sz="2800" strike="sngStrike" dirty="0" err="1"/>
              <a:t>reason</a:t>
            </a:r>
            <a:r>
              <a:rPr lang="it-IT" sz="2800" strike="sngStrike" dirty="0"/>
              <a:t> </a:t>
            </a:r>
            <a:r>
              <a:rPr lang="it-IT" sz="2800" strike="sngStrike" dirty="0" err="1"/>
              <a:t>that</a:t>
            </a:r>
            <a:r>
              <a:rPr lang="it-IT" sz="2800" strike="sngStrike" dirty="0"/>
              <a:t> </a:t>
            </a:r>
            <a:r>
              <a:rPr lang="it-IT" sz="2800" u="sng" strike="sngStrike" dirty="0">
                <a:hlinkClick r:id="rId3"/>
              </a:rPr>
              <a:t>Spring </a:t>
            </a:r>
            <a:r>
              <a:rPr lang="it-IT" sz="2800" u="sng" strike="sngStrike" dirty="0" err="1">
                <a:hlinkClick r:id="rId3"/>
              </a:rPr>
              <a:t>Cloud</a:t>
            </a:r>
            <a:r>
              <a:rPr lang="it-IT" sz="2800" strike="sngStrike" dirty="0"/>
              <a:t> </a:t>
            </a:r>
            <a:r>
              <a:rPr lang="it-IT" sz="2800" strike="sngStrike" dirty="0" err="1"/>
              <a:t>has</a:t>
            </a:r>
            <a:r>
              <a:rPr lang="it-IT" sz="2800" strike="sngStrike" dirty="0"/>
              <a:t> </a:t>
            </a:r>
            <a:r>
              <a:rPr lang="it-IT" sz="2800" strike="sngStrike" dirty="0" err="1"/>
              <a:t>forthcoming</a:t>
            </a:r>
            <a:r>
              <a:rPr lang="it-IT" sz="2800" strike="sngStrike" dirty="0"/>
              <a:t> </a:t>
            </a:r>
            <a:r>
              <a:rPr lang="it-IT" sz="2800" strike="sngStrike" dirty="0" err="1"/>
              <a:t>support</a:t>
            </a:r>
            <a:r>
              <a:rPr lang="it-IT" sz="2800" strike="sngStrike" dirty="0"/>
              <a:t> for </a:t>
            </a:r>
            <a:r>
              <a:rPr lang="it-IT" sz="2800" strike="sngStrike" dirty="0" err="1"/>
              <a:t>it</a:t>
            </a:r>
            <a:r>
              <a:rPr lang="it-IT" sz="2800" strike="sngStrike" dirty="0"/>
              <a:t>..).</a:t>
            </a:r>
          </a:p>
          <a:p>
            <a:r>
              <a:rPr lang="it-IT" sz="2800" strike="sngStrike" dirty="0" err="1"/>
              <a:t>Zookeeper</a:t>
            </a:r>
            <a:r>
              <a:rPr lang="it-IT" sz="2800" strike="sngStrike" dirty="0"/>
              <a:t> </a:t>
            </a:r>
            <a:r>
              <a:rPr lang="it-IT" sz="2800" strike="sngStrike" dirty="0" err="1"/>
              <a:t>is</a:t>
            </a:r>
            <a:r>
              <a:rPr lang="it-IT" sz="2800" strike="sngStrike" dirty="0"/>
              <a:t> </a:t>
            </a:r>
            <a:r>
              <a:rPr lang="it-IT" sz="2800" strike="sngStrike" dirty="0" err="1"/>
              <a:t>very</a:t>
            </a:r>
            <a:r>
              <a:rPr lang="it-IT" sz="2800" strike="sngStrike" dirty="0"/>
              <a:t> </a:t>
            </a:r>
            <a:r>
              <a:rPr lang="it-IT" sz="2800" strike="sngStrike" dirty="0" err="1"/>
              <a:t>present</a:t>
            </a:r>
            <a:r>
              <a:rPr lang="it-IT" sz="2800" strike="sngStrike" dirty="0"/>
              <a:t> in </a:t>
            </a:r>
            <a:r>
              <a:rPr lang="it-IT" sz="2800" strike="sngStrike" dirty="0" err="1"/>
              <a:t>your</a:t>
            </a:r>
            <a:r>
              <a:rPr lang="it-IT" sz="2800" strike="sngStrike" dirty="0"/>
              <a:t> </a:t>
            </a:r>
            <a:r>
              <a:rPr lang="it-IT" sz="2800" strike="sngStrike" dirty="0" err="1"/>
              <a:t>interactions</a:t>
            </a:r>
            <a:r>
              <a:rPr lang="it-IT" sz="2800" strike="sngStrike" dirty="0"/>
              <a:t> with Apache Kafka. Apache Kafka </a:t>
            </a:r>
            <a:r>
              <a:rPr lang="it-IT" sz="2800" strike="sngStrike" dirty="0" err="1"/>
              <a:t>has</a:t>
            </a:r>
            <a:r>
              <a:rPr lang="it-IT" sz="2800" strike="sngStrike" dirty="0"/>
              <a:t>, for </a:t>
            </a:r>
            <a:r>
              <a:rPr lang="it-IT" sz="2800" strike="sngStrike" dirty="0" err="1"/>
              <a:t>example</a:t>
            </a:r>
            <a:r>
              <a:rPr lang="it-IT" sz="2800" strike="sngStrike" dirty="0"/>
              <a:t>, </a:t>
            </a:r>
            <a:r>
              <a:rPr lang="it-IT" sz="2800" strike="sngStrike" dirty="0" err="1"/>
              <a:t>two</a:t>
            </a:r>
            <a:r>
              <a:rPr lang="it-IT" sz="2800" strike="sngStrike" dirty="0"/>
              <a:t> </a:t>
            </a:r>
            <a:r>
              <a:rPr lang="it-IT" sz="2800" strike="sngStrike" dirty="0" err="1"/>
              <a:t>different</a:t>
            </a:r>
            <a:r>
              <a:rPr lang="it-IT" sz="2800" strike="sngStrike" dirty="0"/>
              <a:t> </a:t>
            </a:r>
            <a:r>
              <a:rPr lang="it-IT" sz="2800" strike="sngStrike" dirty="0" err="1"/>
              <a:t>APIs</a:t>
            </a:r>
            <a:r>
              <a:rPr lang="it-IT" sz="2800" strike="sngStrike" dirty="0"/>
              <a:t> for </a:t>
            </a:r>
            <a:r>
              <a:rPr lang="it-IT" sz="2800" strike="sngStrike" dirty="0" err="1"/>
              <a:t>acting</a:t>
            </a:r>
            <a:r>
              <a:rPr lang="it-IT" sz="2800" strike="sngStrike" dirty="0"/>
              <a:t> </a:t>
            </a:r>
            <a:r>
              <a:rPr lang="it-IT" sz="2800" strike="sngStrike" dirty="0" err="1"/>
              <a:t>as</a:t>
            </a:r>
            <a:r>
              <a:rPr lang="it-IT" sz="2800" strike="sngStrike" dirty="0"/>
              <a:t> a consumer. The </a:t>
            </a:r>
            <a:r>
              <a:rPr lang="it-IT" sz="2800" strike="sngStrike" dirty="0" err="1"/>
              <a:t>higher</a:t>
            </a:r>
            <a:r>
              <a:rPr lang="it-IT" sz="2800" strike="sngStrike" dirty="0"/>
              <a:t> </a:t>
            </a:r>
            <a:r>
              <a:rPr lang="it-IT" sz="2800" strike="sngStrike" dirty="0" err="1"/>
              <a:t>level</a:t>
            </a:r>
            <a:r>
              <a:rPr lang="it-IT" sz="2800" strike="sngStrike" dirty="0"/>
              <a:t> API </a:t>
            </a:r>
            <a:r>
              <a:rPr lang="it-IT" sz="2800" strike="sngStrike" dirty="0" err="1"/>
              <a:t>is</a:t>
            </a:r>
            <a:r>
              <a:rPr lang="it-IT" sz="2800" strike="sngStrike" dirty="0"/>
              <a:t> </a:t>
            </a:r>
            <a:r>
              <a:rPr lang="it-IT" sz="2800" strike="sngStrike" dirty="0" err="1"/>
              <a:t>simpler</a:t>
            </a:r>
            <a:r>
              <a:rPr lang="it-IT" sz="2800" strike="sngStrike" dirty="0"/>
              <a:t> to </a:t>
            </a:r>
            <a:r>
              <a:rPr lang="it-IT" sz="2800" strike="sngStrike" dirty="0" err="1"/>
              <a:t>get</a:t>
            </a:r>
            <a:r>
              <a:rPr lang="it-IT" sz="2800" strike="sngStrike" dirty="0"/>
              <a:t> </a:t>
            </a:r>
            <a:r>
              <a:rPr lang="it-IT" sz="2800" strike="sngStrike" dirty="0" err="1"/>
              <a:t>started</a:t>
            </a:r>
            <a:r>
              <a:rPr lang="it-IT" sz="2800" strike="sngStrike" dirty="0"/>
              <a:t> with and </a:t>
            </a:r>
            <a:r>
              <a:rPr lang="it-IT" sz="2800" strike="sngStrike" dirty="0" err="1"/>
              <a:t>it</a:t>
            </a:r>
            <a:r>
              <a:rPr lang="it-IT" sz="2800" strike="sngStrike" dirty="0"/>
              <a:t> </a:t>
            </a:r>
            <a:r>
              <a:rPr lang="it-IT" sz="2800" strike="sngStrike" dirty="0" err="1"/>
              <a:t>handles</a:t>
            </a:r>
            <a:r>
              <a:rPr lang="it-IT" sz="2800" strike="sngStrike" dirty="0"/>
              <a:t> </a:t>
            </a:r>
            <a:r>
              <a:rPr lang="it-IT" sz="2800" strike="sngStrike" dirty="0" err="1"/>
              <a:t>all</a:t>
            </a:r>
            <a:r>
              <a:rPr lang="it-IT" sz="2800" strike="sngStrike" dirty="0"/>
              <a:t> the </a:t>
            </a:r>
            <a:r>
              <a:rPr lang="it-IT" sz="2800" strike="sngStrike" dirty="0" err="1"/>
              <a:t>nuances</a:t>
            </a:r>
            <a:r>
              <a:rPr lang="it-IT" sz="2800" strike="sngStrike" dirty="0"/>
              <a:t> of </a:t>
            </a:r>
            <a:r>
              <a:rPr lang="it-IT" sz="2800" strike="sngStrike" dirty="0" err="1"/>
              <a:t>handling</a:t>
            </a:r>
            <a:r>
              <a:rPr lang="it-IT" sz="2800" strike="sngStrike" dirty="0"/>
              <a:t> </a:t>
            </a:r>
            <a:r>
              <a:rPr lang="it-IT" sz="2800" strike="sngStrike" dirty="0" err="1"/>
              <a:t>partitioning</a:t>
            </a:r>
            <a:r>
              <a:rPr lang="it-IT" sz="2800" strike="sngStrike" dirty="0"/>
              <a:t> and so on. </a:t>
            </a:r>
            <a:r>
              <a:rPr lang="it-IT" sz="2800" strike="sngStrike" dirty="0" err="1"/>
              <a:t>It</a:t>
            </a:r>
            <a:r>
              <a:rPr lang="it-IT" sz="2800" strike="sngStrike" dirty="0"/>
              <a:t> </a:t>
            </a:r>
            <a:r>
              <a:rPr lang="it-IT" sz="2800" strike="sngStrike" dirty="0" err="1"/>
              <a:t>will</a:t>
            </a:r>
            <a:r>
              <a:rPr lang="it-IT" sz="2800" strike="sngStrike" dirty="0"/>
              <a:t> </a:t>
            </a:r>
            <a:r>
              <a:rPr lang="it-IT" sz="2800" strike="sngStrike" dirty="0" err="1"/>
              <a:t>need</a:t>
            </a:r>
            <a:r>
              <a:rPr lang="it-IT" sz="2800" strike="sngStrike" dirty="0"/>
              <a:t> a </a:t>
            </a:r>
            <a:r>
              <a:rPr lang="it-IT" sz="2800" strike="sngStrike" dirty="0" err="1"/>
              <a:t>reference</a:t>
            </a:r>
            <a:r>
              <a:rPr lang="it-IT" sz="2800" strike="sngStrike" dirty="0"/>
              <a:t> to a </a:t>
            </a:r>
            <a:r>
              <a:rPr lang="it-IT" sz="2800" strike="sngStrike" dirty="0" err="1"/>
              <a:t>Zookeeper</a:t>
            </a:r>
            <a:r>
              <a:rPr lang="it-IT" sz="2800" strike="sngStrike" dirty="0"/>
              <a:t> </a:t>
            </a:r>
            <a:r>
              <a:rPr lang="it-IT" sz="2800" strike="sngStrike" dirty="0" err="1"/>
              <a:t>instance</a:t>
            </a:r>
            <a:r>
              <a:rPr lang="it-IT" sz="2800" strike="sngStrike" dirty="0"/>
              <a:t> to </a:t>
            </a:r>
            <a:r>
              <a:rPr lang="it-IT" sz="2800" strike="sngStrike" dirty="0" err="1"/>
              <a:t>keep</a:t>
            </a:r>
            <a:r>
              <a:rPr lang="it-IT" sz="2800" strike="sngStrike" dirty="0"/>
              <a:t> the </a:t>
            </a:r>
            <a:r>
              <a:rPr lang="it-IT" sz="2800" strike="sngStrike" dirty="0" err="1"/>
              <a:t>coordination</a:t>
            </a:r>
            <a:r>
              <a:rPr lang="it-IT" sz="2800" strike="sngStrike" dirty="0"/>
              <a:t> state.</a:t>
            </a:r>
          </a:p>
          <a:p>
            <a:endParaRPr lang="it-IT" sz="2800" dirty="0"/>
          </a:p>
          <a:p>
            <a:endParaRPr lang="it-IT" dirty="0"/>
          </a:p>
        </p:txBody>
      </p:sp>
    </p:spTree>
    <p:extLst>
      <p:ext uri="{BB962C8B-B14F-4D97-AF65-F5344CB8AC3E}">
        <p14:creationId xmlns:p14="http://schemas.microsoft.com/office/powerpoint/2010/main" val="284078720"/>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grpSp>
        <p:nvGrpSpPr>
          <p:cNvPr id="29" name="Gruppo 28"/>
          <p:cNvGrpSpPr/>
          <p:nvPr/>
        </p:nvGrpSpPr>
        <p:grpSpPr>
          <a:xfrm>
            <a:off x="6187096" y="5024655"/>
            <a:ext cx="3294062" cy="3258502"/>
            <a:chOff x="4901221" y="5024655"/>
            <a:chExt cx="3294062" cy="3258502"/>
          </a:xfrm>
        </p:grpSpPr>
        <p:sp>
          <p:nvSpPr>
            <p:cNvPr id="2" name="Rettangolo arrotondato 1"/>
            <p:cNvSpPr/>
            <p:nvPr/>
          </p:nvSpPr>
          <p:spPr bwMode="auto">
            <a:xfrm>
              <a:off x="4901221" y="5677561"/>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5716276" y="7073721"/>
              <a:ext cx="1656184" cy="1209436"/>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flipH="1">
              <a:off x="6544368" y="6591961"/>
              <a:ext cx="3884"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6548251" y="5285798"/>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6412520"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328" name="Fumetto 2 12327"/>
          <p:cNvSpPr/>
          <p:nvPr/>
        </p:nvSpPr>
        <p:spPr bwMode="auto">
          <a:xfrm>
            <a:off x="10842065" y="262489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7" name="Connettore 2 36"/>
          <p:cNvCxnSpPr>
            <a:stCxn id="12328" idx="4"/>
          </p:cNvCxnSpPr>
          <p:nvPr/>
        </p:nvCxnSpPr>
        <p:spPr bwMode="auto">
          <a:xfrm flipH="1">
            <a:off x="7930104" y="3909946"/>
            <a:ext cx="3872740" cy="115295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Connettore 2 41"/>
          <p:cNvCxnSpPr>
            <a:stCxn id="12328" idx="4"/>
            <a:endCxn id="82" idx="7"/>
          </p:cNvCxnSpPr>
          <p:nvPr/>
        </p:nvCxnSpPr>
        <p:spPr bwMode="auto">
          <a:xfrm>
            <a:off x="11802844" y="3909946"/>
            <a:ext cx="3852961" cy="115295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12328" idx="4"/>
            <a:endCxn id="75" idx="0"/>
          </p:cNvCxnSpPr>
          <p:nvPr/>
        </p:nvCxnSpPr>
        <p:spPr bwMode="auto">
          <a:xfrm flipH="1">
            <a:off x="11789381" y="3909946"/>
            <a:ext cx="13463" cy="1128798"/>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2320" name="Gruppo 12319"/>
          <p:cNvGrpSpPr/>
          <p:nvPr/>
        </p:nvGrpSpPr>
        <p:grpSpPr>
          <a:xfrm>
            <a:off x="10142351" y="5038744"/>
            <a:ext cx="3294062" cy="3244413"/>
            <a:chOff x="8856476" y="5038744"/>
            <a:chExt cx="3294062" cy="3244413"/>
          </a:xfrm>
        </p:grpSpPr>
        <p:grpSp>
          <p:nvGrpSpPr>
            <p:cNvPr id="69" name="Gruppo 68"/>
            <p:cNvGrpSpPr/>
            <p:nvPr/>
          </p:nvGrpSpPr>
          <p:grpSpPr>
            <a:xfrm>
              <a:off x="8856476" y="5038744"/>
              <a:ext cx="3294062" cy="2083411"/>
              <a:chOff x="19126200" y="3177638"/>
              <a:chExt cx="3294062" cy="2083411"/>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73" name="Connettore 2 72"/>
              <p:cNvCxnSpPr>
                <a:stCxn id="70" idx="2"/>
                <a:endCxn id="30" idx="1"/>
              </p:cNvCxnSpPr>
              <p:nvPr/>
            </p:nvCxnSpPr>
            <p:spPr bwMode="auto">
              <a:xfrm flipH="1">
                <a:off x="20773230" y="4744944"/>
                <a:ext cx="1" cy="516105"/>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30" name="Cilindro 29"/>
            <p:cNvSpPr/>
            <p:nvPr/>
          </p:nvSpPr>
          <p:spPr bwMode="auto">
            <a:xfrm>
              <a:off x="9675414" y="7122155"/>
              <a:ext cx="1656184" cy="116100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grpSp>
        <p:nvGrpSpPr>
          <p:cNvPr id="21" name="Gruppo 20"/>
          <p:cNvGrpSpPr/>
          <p:nvPr/>
        </p:nvGrpSpPr>
        <p:grpSpPr>
          <a:xfrm>
            <a:off x="14104751" y="5024655"/>
            <a:ext cx="3294062" cy="3258502"/>
            <a:chOff x="11994358" y="6004337"/>
            <a:chExt cx="3294062" cy="3258502"/>
          </a:xfrm>
        </p:grpSpPr>
        <p:grpSp>
          <p:nvGrpSpPr>
            <p:cNvPr id="77" name="Gruppo 76"/>
            <p:cNvGrpSpPr/>
            <p:nvPr/>
          </p:nvGrpSpPr>
          <p:grpSpPr>
            <a:xfrm>
              <a:off x="11994358" y="6004337"/>
              <a:ext cx="3294062" cy="2097500"/>
              <a:chOff x="19126200" y="3177638"/>
              <a:chExt cx="3294062" cy="2097500"/>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0" name="Connettore 2 79"/>
              <p:cNvCxnSpPr>
                <a:stCxn id="78" idx="2"/>
                <a:endCxn id="32" idx="1"/>
              </p:cNvCxnSpPr>
              <p:nvPr/>
            </p:nvCxnSpPr>
            <p:spPr bwMode="auto">
              <a:xfrm>
                <a:off x="20773231" y="4744944"/>
                <a:ext cx="0" cy="530194"/>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32" name="Cilindro 31"/>
            <p:cNvSpPr/>
            <p:nvPr/>
          </p:nvSpPr>
          <p:spPr bwMode="auto">
            <a:xfrm>
              <a:off x="12412378" y="8101837"/>
              <a:ext cx="2458022" cy="116100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sp>
        <p:nvSpPr>
          <p:cNvPr id="25" name="Cilindro 24"/>
          <p:cNvSpPr/>
          <p:nvPr/>
        </p:nvSpPr>
        <p:spPr bwMode="auto">
          <a:xfrm rot="5400000">
            <a:off x="11456622" y="2688474"/>
            <a:ext cx="1386823" cy="13902340"/>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r>
              <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47" name="Connettore 2 46"/>
          <p:cNvCxnSpPr/>
          <p:nvPr/>
        </p:nvCxnSpPr>
        <p:spPr bwMode="auto">
          <a:xfrm flipH="1">
            <a:off x="9229403" y="6653336"/>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9" name="Connettore 2 48"/>
          <p:cNvCxnSpPr/>
          <p:nvPr/>
        </p:nvCxnSpPr>
        <p:spPr bwMode="auto">
          <a:xfrm flipH="1">
            <a:off x="13117835" y="6606050"/>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Connettore 2 49"/>
          <p:cNvCxnSpPr/>
          <p:nvPr/>
        </p:nvCxnSpPr>
        <p:spPr bwMode="auto">
          <a:xfrm flipH="1">
            <a:off x="17295948" y="6602457"/>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0083526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3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25" grpId="0" animBg="1"/>
      <p:bldP spid="54"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System </a:t>
            </a:r>
            <a:r>
              <a:rPr lang="it-IT" dirty="0" err="1" smtClean="0"/>
              <a:t>Landscape</a:t>
            </a:r>
            <a:r>
              <a:rPr lang="it-IT" dirty="0" smtClean="0"/>
              <a:t> </a:t>
            </a:r>
            <a:r>
              <a:rPr lang="it-IT" dirty="0" err="1" smtClean="0"/>
              <a:t>description</a:t>
            </a:r>
            <a:endParaRPr lang="it-IT" dirty="0"/>
          </a:p>
        </p:txBody>
      </p:sp>
      <p:sp>
        <p:nvSpPr>
          <p:cNvPr id="3" name="Segnaposto contenuto 2"/>
          <p:cNvSpPr>
            <a:spLocks noGrp="1"/>
          </p:cNvSpPr>
          <p:nvPr>
            <p:ph idx="1"/>
          </p:nvPr>
        </p:nvSpPr>
        <p:spPr>
          <a:xfrm>
            <a:off x="617538" y="1676400"/>
            <a:ext cx="23134637" cy="5685656"/>
          </a:xfrm>
        </p:spPr>
        <p:txBody>
          <a:bodyPr/>
          <a:lstStyle/>
          <a:p>
            <a:r>
              <a:rPr lang="it-IT" sz="2800" dirty="0" smtClean="0"/>
              <a:t>Three </a:t>
            </a:r>
            <a:r>
              <a:rPr lang="it-IT" sz="2800" dirty="0" err="1" smtClean="0"/>
              <a:t>microservices</a:t>
            </a:r>
            <a:r>
              <a:rPr lang="it-IT" sz="2800" dirty="0"/>
              <a:t> </a:t>
            </a:r>
            <a:endParaRPr lang="it-IT" sz="2800" dirty="0" smtClean="0"/>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a:t> with </a:t>
            </a:r>
            <a:r>
              <a:rPr lang="it-IT" sz="2800" dirty="0" err="1"/>
              <a:t>MySql</a:t>
            </a:r>
            <a:r>
              <a:rPr lang="it-IT" sz="2800" dirty="0"/>
              <a:t> </a:t>
            </a:r>
            <a:r>
              <a:rPr lang="it-IT" sz="2800" dirty="0" err="1"/>
              <a:t>persistence</a:t>
            </a:r>
            <a:r>
              <a:rPr lang="it-IT" sz="2800" dirty="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pPr marL="419100" lvl="1" indent="0">
              <a:buNone/>
            </a:pPr>
            <a:endParaRPr lang="it-IT" sz="2800" dirty="0"/>
          </a:p>
          <a:p>
            <a:endParaRPr lang="it-IT" dirty="0"/>
          </a:p>
        </p:txBody>
      </p:sp>
    </p:spTree>
    <p:extLst>
      <p:ext uri="{BB962C8B-B14F-4D97-AF65-F5344CB8AC3E}">
        <p14:creationId xmlns:p14="http://schemas.microsoft.com/office/powerpoint/2010/main" val="599616394"/>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uppo 5"/>
          <p:cNvGrpSpPr>
            <a:grpSpLocks/>
          </p:cNvGrpSpPr>
          <p:nvPr/>
        </p:nvGrpSpPr>
        <p:grpSpPr bwMode="auto">
          <a:xfrm>
            <a:off x="1371600" y="681038"/>
            <a:ext cx="17992725" cy="11129962"/>
            <a:chOff x="1371600" y="681317"/>
            <a:chExt cx="17992167" cy="11129683"/>
          </a:xfrm>
        </p:grpSpPr>
        <p:sp>
          <p:nvSpPr>
            <p:cNvPr id="12325"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A</a:t>
              </a:r>
            </a:p>
            <a:p>
              <a:pPr algn="ctr" eaLnBrk="1" hangingPunct="1"/>
              <a:r>
                <a:rPr lang="it-IT" sz="2400"/>
                <a:t>BOOKING </a:t>
              </a:r>
            </a:p>
          </p:txBody>
        </p:sp>
        <p:cxnSp>
          <p:nvCxnSpPr>
            <p:cNvPr id="4" name="Connettore 2 3"/>
            <p:cNvCxnSpPr>
              <a:stCxn id="12325" idx="2"/>
            </p:cNvCxnSpPr>
            <p:nvPr/>
          </p:nvCxnSpPr>
          <p:spPr bwMode="auto">
            <a:xfrm>
              <a:off x="2743157"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7"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B</a:t>
              </a:r>
            </a:p>
            <a:p>
              <a:pPr algn="ctr" eaLnBrk="1" hangingPunct="1"/>
              <a:r>
                <a:rPr lang="it-IT" sz="2400"/>
                <a:t>MANAGEMENT</a:t>
              </a:r>
            </a:p>
          </p:txBody>
        </p:sp>
        <p:cxnSp>
          <p:nvCxnSpPr>
            <p:cNvPr id="60" name="Connettore 2 59"/>
            <p:cNvCxnSpPr>
              <a:stCxn id="12327" idx="2"/>
            </p:cNvCxnSpPr>
            <p:nvPr/>
          </p:nvCxnSpPr>
          <p:spPr bwMode="auto">
            <a:xfrm>
              <a:off x="5791063"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9"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C</a:t>
              </a:r>
            </a:p>
            <a:p>
              <a:pPr algn="ctr" eaLnBrk="1" hangingPunct="1"/>
              <a:r>
                <a:rPr lang="it-IT" sz="2400"/>
                <a:t>MATERIALIZED VIEW</a:t>
              </a:r>
            </a:p>
          </p:txBody>
        </p:sp>
        <p:cxnSp>
          <p:nvCxnSpPr>
            <p:cNvPr id="64" name="Connettore 2 63"/>
            <p:cNvCxnSpPr>
              <a:stCxn id="12329" idx="2"/>
            </p:cNvCxnSpPr>
            <p:nvPr/>
          </p:nvCxnSpPr>
          <p:spPr bwMode="auto">
            <a:xfrm>
              <a:off x="8848493"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1"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#1</a:t>
              </a:r>
            </a:p>
            <a:p>
              <a:pPr algn="ctr" eaLnBrk="1" hangingPunct="1"/>
              <a:r>
                <a:rPr lang="it-IT" sz="2400" dirty="0" smtClean="0"/>
                <a:t>PENDING REQUESTS</a:t>
              </a:r>
              <a:endParaRPr lang="it-IT" sz="2400" dirty="0"/>
            </a:p>
          </p:txBody>
        </p:sp>
        <p:cxnSp>
          <p:nvCxnSpPr>
            <p:cNvPr id="68" name="Connettore 2 67"/>
            <p:cNvCxnSpPr>
              <a:stCxn id="12331" idx="2"/>
            </p:cNvCxnSpPr>
            <p:nvPr/>
          </p:nvCxnSpPr>
          <p:spPr bwMode="auto">
            <a:xfrm>
              <a:off x="11891637"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3"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#2</a:t>
              </a:r>
            </a:p>
            <a:p>
              <a:pPr algn="ctr" eaLnBrk="1" hangingPunct="1"/>
              <a:endParaRPr lang="it-IT" sz="2400" dirty="0" smtClean="0"/>
            </a:p>
            <a:p>
              <a:pPr algn="ctr" eaLnBrk="1" hangingPunct="1"/>
              <a:r>
                <a:rPr lang="it-IT" sz="2400" dirty="0" smtClean="0"/>
                <a:t>CONFIRMED</a:t>
              </a:r>
              <a:endParaRPr lang="it-IT" sz="2400" dirty="0"/>
            </a:p>
          </p:txBody>
        </p:sp>
        <p:cxnSp>
          <p:nvCxnSpPr>
            <p:cNvPr id="72" name="Connettore 2 71"/>
            <p:cNvCxnSpPr>
              <a:stCxn id="12333" idx="2"/>
            </p:cNvCxnSpPr>
            <p:nvPr/>
          </p:nvCxnSpPr>
          <p:spPr bwMode="auto">
            <a:xfrm>
              <a:off x="14944304"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5"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#3</a:t>
              </a:r>
            </a:p>
            <a:p>
              <a:pPr algn="ctr" eaLnBrk="1" hangingPunct="1"/>
              <a:r>
                <a:rPr lang="it-IT" sz="2400" dirty="0" smtClean="0"/>
                <a:t>NOT CONFIRMED</a:t>
              </a:r>
              <a:endParaRPr lang="it-IT" sz="2400" dirty="0"/>
            </a:p>
          </p:txBody>
        </p:sp>
        <p:cxnSp>
          <p:nvCxnSpPr>
            <p:cNvPr id="76" name="Connettore 2 75"/>
            <p:cNvCxnSpPr>
              <a:stCxn id="12335" idx="2"/>
            </p:cNvCxnSpPr>
            <p:nvPr/>
          </p:nvCxnSpPr>
          <p:spPr bwMode="auto">
            <a:xfrm>
              <a:off x="17992168" y="1900518"/>
              <a:ext cx="42" cy="990572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291" name="Rettangolo 27"/>
          <p:cNvSpPr>
            <a:spLocks noChangeArrowheads="1"/>
          </p:cNvSpPr>
          <p:nvPr/>
        </p:nvSpPr>
        <p:spPr bwMode="auto">
          <a:xfrm>
            <a:off x="2590800" y="220980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2" name="Gruppo 1"/>
          <p:cNvGrpSpPr/>
          <p:nvPr/>
        </p:nvGrpSpPr>
        <p:grpSpPr>
          <a:xfrm>
            <a:off x="3048000" y="2408238"/>
            <a:ext cx="8686800" cy="711200"/>
            <a:chOff x="3048000" y="2408238"/>
            <a:chExt cx="8686800" cy="711200"/>
          </a:xfrm>
        </p:grpSpPr>
        <p:sp>
          <p:nvSpPr>
            <p:cNvPr id="12292" name="Freccia a destra 28"/>
            <p:cNvSpPr>
              <a:spLocks noChangeArrowheads="1"/>
            </p:cNvSpPr>
            <p:nvPr/>
          </p:nvSpPr>
          <p:spPr bwMode="auto">
            <a:xfrm>
              <a:off x="3048000" y="2814638"/>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3" name="CasellaDiTesto 29"/>
            <p:cNvSpPr txBox="1">
              <a:spLocks noChangeArrowheads="1"/>
            </p:cNvSpPr>
            <p:nvPr/>
          </p:nvSpPr>
          <p:spPr bwMode="auto">
            <a:xfrm>
              <a:off x="9499893" y="2408238"/>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grpSp>
        <p:nvGrpSpPr>
          <p:cNvPr id="5" name="Gruppo 4"/>
          <p:cNvGrpSpPr/>
          <p:nvPr/>
        </p:nvGrpSpPr>
        <p:grpSpPr>
          <a:xfrm>
            <a:off x="5907088" y="3286125"/>
            <a:ext cx="5838451" cy="676275"/>
            <a:chOff x="5907088" y="3286125"/>
            <a:chExt cx="5838451" cy="676275"/>
          </a:xfrm>
        </p:grpSpPr>
        <p:sp>
          <p:nvSpPr>
            <p:cNvPr id="12294" name="Freccia a destra 107"/>
            <p:cNvSpPr>
              <a:spLocks noChangeArrowheads="1"/>
            </p:cNvSpPr>
            <p:nvPr/>
          </p:nvSpPr>
          <p:spPr bwMode="auto">
            <a:xfrm flipH="1">
              <a:off x="5907088" y="3657600"/>
              <a:ext cx="5743575" cy="304800"/>
            </a:xfrm>
            <a:prstGeom prst="rightArrow">
              <a:avLst>
                <a:gd name="adj1" fmla="val 50000"/>
                <a:gd name="adj2" fmla="val 49988"/>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5" name="CasellaDiTesto 117"/>
            <p:cNvSpPr txBox="1">
              <a:spLocks noChangeArrowheads="1"/>
            </p:cNvSpPr>
            <p:nvPr/>
          </p:nvSpPr>
          <p:spPr bwMode="auto">
            <a:xfrm>
              <a:off x="9026525" y="3286125"/>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296" name="Rettangolo 103"/>
          <p:cNvSpPr>
            <a:spLocks noChangeArrowheads="1"/>
          </p:cNvSpPr>
          <p:nvPr/>
        </p:nvSpPr>
        <p:spPr bwMode="auto">
          <a:xfrm>
            <a:off x="11734800" y="3048000"/>
            <a:ext cx="298450" cy="17581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7" name="Rettangolo 103"/>
          <p:cNvSpPr>
            <a:spLocks noChangeArrowheads="1"/>
          </p:cNvSpPr>
          <p:nvPr/>
        </p:nvSpPr>
        <p:spPr bwMode="auto">
          <a:xfrm>
            <a:off x="8696325" y="43354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8" name="Freccia a destra 107"/>
          <p:cNvSpPr>
            <a:spLocks noChangeArrowheads="1"/>
          </p:cNvSpPr>
          <p:nvPr/>
        </p:nvSpPr>
        <p:spPr bwMode="auto">
          <a:xfrm flipH="1">
            <a:off x="9001125" y="4438650"/>
            <a:ext cx="2686050" cy="304800"/>
          </a:xfrm>
          <a:prstGeom prst="rightArrow">
            <a:avLst>
              <a:gd name="adj1" fmla="val 50000"/>
              <a:gd name="adj2" fmla="val 50019"/>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9" name="CasellaDiTesto 117"/>
          <p:cNvSpPr txBox="1">
            <a:spLocks noChangeArrowheads="1"/>
          </p:cNvSpPr>
          <p:nvPr/>
        </p:nvSpPr>
        <p:spPr bwMode="auto">
          <a:xfrm>
            <a:off x="9061450" y="4027488"/>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00" name="Rettangolo 103"/>
          <p:cNvSpPr>
            <a:spLocks noChangeArrowheads="1"/>
          </p:cNvSpPr>
          <p:nvPr/>
        </p:nvSpPr>
        <p:spPr bwMode="auto">
          <a:xfrm>
            <a:off x="14792325" y="5191125"/>
            <a:ext cx="304800" cy="207803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6" name="Gruppo 5"/>
          <p:cNvGrpSpPr/>
          <p:nvPr/>
        </p:nvGrpSpPr>
        <p:grpSpPr>
          <a:xfrm>
            <a:off x="6000750" y="4944130"/>
            <a:ext cx="8686800" cy="694670"/>
            <a:chOff x="6000750" y="4944130"/>
            <a:chExt cx="8686800" cy="694670"/>
          </a:xfrm>
        </p:grpSpPr>
        <p:sp>
          <p:nvSpPr>
            <p:cNvPr id="12301" name="Freccia a destra 28"/>
            <p:cNvSpPr>
              <a:spLocks noChangeArrowheads="1"/>
            </p:cNvSpPr>
            <p:nvPr/>
          </p:nvSpPr>
          <p:spPr bwMode="auto">
            <a:xfrm>
              <a:off x="6000750" y="5334000"/>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2" name="CasellaDiTesto 29"/>
            <p:cNvSpPr txBox="1">
              <a:spLocks noChangeArrowheads="1"/>
            </p:cNvSpPr>
            <p:nvPr/>
          </p:nvSpPr>
          <p:spPr bwMode="auto">
            <a:xfrm>
              <a:off x="12482128" y="494413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sp>
        <p:nvSpPr>
          <p:cNvPr id="12303" name="Rettangolo 27"/>
          <p:cNvSpPr>
            <a:spLocks noChangeArrowheads="1"/>
          </p:cNvSpPr>
          <p:nvPr/>
        </p:nvSpPr>
        <p:spPr bwMode="auto">
          <a:xfrm>
            <a:off x="2573338" y="6027738"/>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7" name="Gruppo 6"/>
          <p:cNvGrpSpPr/>
          <p:nvPr/>
        </p:nvGrpSpPr>
        <p:grpSpPr>
          <a:xfrm>
            <a:off x="2935288" y="5657850"/>
            <a:ext cx="11753476" cy="674688"/>
            <a:chOff x="2935288" y="5657850"/>
            <a:chExt cx="11753476" cy="674688"/>
          </a:xfrm>
        </p:grpSpPr>
        <p:sp>
          <p:nvSpPr>
            <p:cNvPr id="12304" name="Freccia a destra 107"/>
            <p:cNvSpPr>
              <a:spLocks noChangeArrowheads="1"/>
            </p:cNvSpPr>
            <p:nvPr/>
          </p:nvSpPr>
          <p:spPr bwMode="auto">
            <a:xfrm flipH="1">
              <a:off x="2935288" y="6027738"/>
              <a:ext cx="11734800" cy="304800"/>
            </a:xfrm>
            <a:prstGeom prst="rightArrow">
              <a:avLst>
                <a:gd name="adj1" fmla="val 50000"/>
                <a:gd name="adj2" fmla="val 500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05" name="CasellaDiTesto 117"/>
            <p:cNvSpPr txBox="1">
              <a:spLocks noChangeArrowheads="1"/>
            </p:cNvSpPr>
            <p:nvPr/>
          </p:nvSpPr>
          <p:spPr bwMode="auto">
            <a:xfrm>
              <a:off x="11969750" y="5657850"/>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306" name="Rettangolo 103"/>
          <p:cNvSpPr>
            <a:spLocks noChangeArrowheads="1"/>
          </p:cNvSpPr>
          <p:nvPr/>
        </p:nvSpPr>
        <p:spPr bwMode="auto">
          <a:xfrm>
            <a:off x="5602288" y="3505200"/>
            <a:ext cx="304800" cy="464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7" name="Rettangolo 103"/>
          <p:cNvSpPr>
            <a:spLocks noChangeArrowheads="1"/>
          </p:cNvSpPr>
          <p:nvPr/>
        </p:nvSpPr>
        <p:spPr bwMode="auto">
          <a:xfrm>
            <a:off x="8696325" y="67992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9" name="Rettangolo 103"/>
          <p:cNvSpPr>
            <a:spLocks noChangeArrowheads="1"/>
          </p:cNvSpPr>
          <p:nvPr/>
        </p:nvSpPr>
        <p:spPr bwMode="auto">
          <a:xfrm>
            <a:off x="17840325" y="8158163"/>
            <a:ext cx="304800" cy="174783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11" name="Rettangolo 103"/>
          <p:cNvSpPr>
            <a:spLocks noChangeArrowheads="1"/>
          </p:cNvSpPr>
          <p:nvPr/>
        </p:nvSpPr>
        <p:spPr bwMode="auto">
          <a:xfrm>
            <a:off x="8712200" y="9505950"/>
            <a:ext cx="304800" cy="9413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8" name="Gruppo 7"/>
          <p:cNvGrpSpPr/>
          <p:nvPr/>
        </p:nvGrpSpPr>
        <p:grpSpPr>
          <a:xfrm>
            <a:off x="9047163" y="6488113"/>
            <a:ext cx="5895976" cy="674687"/>
            <a:chOff x="9047163" y="6488113"/>
            <a:chExt cx="5895976" cy="674687"/>
          </a:xfrm>
        </p:grpSpPr>
        <p:sp>
          <p:nvSpPr>
            <p:cNvPr id="12308" name="CasellaDiTesto 117"/>
            <p:cNvSpPr txBox="1">
              <a:spLocks noChangeArrowheads="1"/>
            </p:cNvSpPr>
            <p:nvPr/>
          </p:nvSpPr>
          <p:spPr bwMode="auto">
            <a:xfrm>
              <a:off x="12028115" y="6488113"/>
              <a:ext cx="29150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13" name="Freccia a destra 107"/>
            <p:cNvSpPr>
              <a:spLocks noChangeArrowheads="1"/>
            </p:cNvSpPr>
            <p:nvPr/>
          </p:nvSpPr>
          <p:spPr bwMode="auto">
            <a:xfrm flipH="1">
              <a:off x="9047163" y="6858000"/>
              <a:ext cx="5640387" cy="304800"/>
            </a:xfrm>
            <a:prstGeom prst="rightArrow">
              <a:avLst>
                <a:gd name="adj1" fmla="val 50000"/>
                <a:gd name="adj2" fmla="val 50033"/>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sp>
        <p:nvSpPr>
          <p:cNvPr id="12314" name="Rettangolo 27"/>
          <p:cNvSpPr>
            <a:spLocks noChangeArrowheads="1"/>
          </p:cNvSpPr>
          <p:nvPr/>
        </p:nvSpPr>
        <p:spPr bwMode="auto">
          <a:xfrm>
            <a:off x="2600325" y="87566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0" name="Gruppo 9"/>
          <p:cNvGrpSpPr/>
          <p:nvPr/>
        </p:nvGrpSpPr>
        <p:grpSpPr>
          <a:xfrm>
            <a:off x="2905125" y="8258830"/>
            <a:ext cx="14897108" cy="808970"/>
            <a:chOff x="2905125" y="8258830"/>
            <a:chExt cx="14897108" cy="808970"/>
          </a:xfrm>
        </p:grpSpPr>
        <p:sp>
          <p:nvSpPr>
            <p:cNvPr id="12315" name="CasellaDiTesto 117"/>
            <p:cNvSpPr txBox="1">
              <a:spLocks noChangeArrowheads="1"/>
            </p:cNvSpPr>
            <p:nvPr/>
          </p:nvSpPr>
          <p:spPr bwMode="auto">
            <a:xfrm>
              <a:off x="15013452" y="8258830"/>
              <a:ext cx="27887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nvGrpSpPr>
            <p:cNvPr id="12316" name="Gruppo 1"/>
            <p:cNvGrpSpPr>
              <a:grpSpLocks/>
            </p:cNvGrpSpPr>
            <p:nvPr/>
          </p:nvGrpSpPr>
          <p:grpSpPr bwMode="auto">
            <a:xfrm>
              <a:off x="2905125" y="8763000"/>
              <a:ext cx="14755813" cy="304800"/>
              <a:chOff x="2904565" y="8534236"/>
              <a:chExt cx="14757101" cy="304872"/>
            </a:xfrm>
          </p:grpSpPr>
          <p:sp>
            <p:nvSpPr>
              <p:cNvPr id="12323" name="Freccia a destra 107"/>
              <p:cNvSpPr>
                <a:spLocks noChangeArrowheads="1"/>
              </p:cNvSpPr>
              <p:nvPr/>
            </p:nvSpPr>
            <p:spPr bwMode="auto">
              <a:xfrm flipH="1">
                <a:off x="2931509" y="8534236"/>
                <a:ext cx="14730157" cy="304872"/>
              </a:xfrm>
              <a:prstGeom prst="rightArrow">
                <a:avLst>
                  <a:gd name="adj1" fmla="val 50000"/>
                  <a:gd name="adj2" fmla="val 49882"/>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4" name="Freccia a destra 107"/>
              <p:cNvSpPr>
                <a:spLocks noChangeArrowheads="1"/>
              </p:cNvSpPr>
              <p:nvPr/>
            </p:nvSpPr>
            <p:spPr bwMode="auto">
              <a:xfrm flipH="1">
                <a:off x="2904565" y="8534236"/>
                <a:ext cx="304387" cy="304872"/>
              </a:xfrm>
              <a:prstGeom prst="rightArrow">
                <a:avLst>
                  <a:gd name="adj1" fmla="val 50000"/>
                  <a:gd name="adj2" fmla="val 499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11" name="Gruppo 10"/>
          <p:cNvGrpSpPr/>
          <p:nvPr/>
        </p:nvGrpSpPr>
        <p:grpSpPr>
          <a:xfrm>
            <a:off x="9037638" y="9207500"/>
            <a:ext cx="8802687" cy="692150"/>
            <a:chOff x="9037638" y="9207500"/>
            <a:chExt cx="8802687" cy="692150"/>
          </a:xfrm>
        </p:grpSpPr>
        <p:sp>
          <p:nvSpPr>
            <p:cNvPr id="12312" name="CasellaDiTesto 117"/>
            <p:cNvSpPr txBox="1">
              <a:spLocks noChangeArrowheads="1"/>
            </p:cNvSpPr>
            <p:nvPr/>
          </p:nvSpPr>
          <p:spPr bwMode="auto">
            <a:xfrm>
              <a:off x="15135226" y="9207500"/>
              <a:ext cx="26670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a:t>
              </a:r>
              <a:r>
                <a:rPr lang="it-IT" sz="1800" b="1" dirty="0"/>
                <a:t>&gt;</a:t>
              </a:r>
            </a:p>
          </p:txBody>
        </p:sp>
        <p:grpSp>
          <p:nvGrpSpPr>
            <p:cNvPr id="12317" name="Gruppo 2"/>
            <p:cNvGrpSpPr>
              <a:grpSpLocks/>
            </p:cNvGrpSpPr>
            <p:nvPr/>
          </p:nvGrpSpPr>
          <p:grpSpPr bwMode="auto">
            <a:xfrm>
              <a:off x="9037638" y="9594850"/>
              <a:ext cx="8802687" cy="304800"/>
              <a:chOff x="9037034" y="9595310"/>
              <a:chExt cx="8803289" cy="304872"/>
            </a:xfrm>
          </p:grpSpPr>
          <p:sp>
            <p:nvSpPr>
              <p:cNvPr id="12321" name="Freccia a destra 107"/>
              <p:cNvSpPr>
                <a:spLocks noChangeArrowheads="1"/>
              </p:cNvSpPr>
              <p:nvPr/>
            </p:nvSpPr>
            <p:spPr bwMode="auto">
              <a:xfrm flipH="1">
                <a:off x="9037034" y="9595310"/>
                <a:ext cx="8803289" cy="304872"/>
              </a:xfrm>
              <a:prstGeom prst="rightArrow">
                <a:avLst>
                  <a:gd name="adj1" fmla="val 50000"/>
                  <a:gd name="adj2" fmla="val 49997"/>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2" name="Freccia a destra 107"/>
              <p:cNvSpPr>
                <a:spLocks noChangeArrowheads="1"/>
              </p:cNvSpPr>
              <p:nvPr/>
            </p:nvSpPr>
            <p:spPr bwMode="auto">
              <a:xfrm flipH="1">
                <a:off x="9047529" y="9595310"/>
                <a:ext cx="353028" cy="304872"/>
              </a:xfrm>
              <a:prstGeom prst="rightArrow">
                <a:avLst>
                  <a:gd name="adj1" fmla="val 50000"/>
                  <a:gd name="adj2" fmla="val 49985"/>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9" name="Gruppo 8"/>
          <p:cNvGrpSpPr/>
          <p:nvPr/>
        </p:nvGrpSpPr>
        <p:grpSpPr>
          <a:xfrm>
            <a:off x="6000750" y="7479040"/>
            <a:ext cx="11839575" cy="750560"/>
            <a:chOff x="6000750" y="7479040"/>
            <a:chExt cx="11839575" cy="750560"/>
          </a:xfrm>
        </p:grpSpPr>
        <p:sp>
          <p:nvSpPr>
            <p:cNvPr id="12310" name="CasellaDiTesto 29"/>
            <p:cNvSpPr txBox="1">
              <a:spLocks noChangeArrowheads="1"/>
            </p:cNvSpPr>
            <p:nvPr/>
          </p:nvSpPr>
          <p:spPr bwMode="auto">
            <a:xfrm>
              <a:off x="15317639" y="747904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nvGrpSpPr>
            <p:cNvPr id="12318" name="Gruppo 4"/>
            <p:cNvGrpSpPr>
              <a:grpSpLocks/>
            </p:cNvGrpSpPr>
            <p:nvPr/>
          </p:nvGrpSpPr>
          <p:grpSpPr bwMode="auto">
            <a:xfrm>
              <a:off x="6000750" y="7924800"/>
              <a:ext cx="11839575" cy="304800"/>
              <a:chOff x="6000189" y="7924800"/>
              <a:chExt cx="11840135" cy="304872"/>
            </a:xfrm>
          </p:grpSpPr>
          <p:sp>
            <p:nvSpPr>
              <p:cNvPr id="12319" name="Freccia a destra 28"/>
              <p:cNvSpPr>
                <a:spLocks noChangeArrowheads="1"/>
              </p:cNvSpPr>
              <p:nvPr/>
            </p:nvSpPr>
            <p:spPr bwMode="auto">
              <a:xfrm>
                <a:off x="6000189" y="7924800"/>
                <a:ext cx="11840135" cy="304618"/>
              </a:xfrm>
              <a:prstGeom prst="rightArrow">
                <a:avLst>
                  <a:gd name="adj1" fmla="val 50000"/>
                  <a:gd name="adj2" fmla="val 50026"/>
                </a:avLst>
              </a:prstGeom>
              <a:pattFill prst="ltVert">
                <a:fgClr>
                  <a:srgbClr val="00B05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0" name="Freccia a destra 28"/>
              <p:cNvSpPr>
                <a:spLocks noChangeArrowheads="1"/>
              </p:cNvSpPr>
              <p:nvPr/>
            </p:nvSpPr>
            <p:spPr bwMode="auto">
              <a:xfrm>
                <a:off x="17459324" y="7924800"/>
                <a:ext cx="380999" cy="304872"/>
              </a:xfrm>
              <a:prstGeom prst="rightArrow">
                <a:avLst>
                  <a:gd name="adj1" fmla="val 50000"/>
                  <a:gd name="adj2" fmla="val 50086"/>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sp>
        <p:nvSpPr>
          <p:cNvPr id="57" name="Freccia a destra con strisce 5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29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29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30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30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230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230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231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231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animBg="1"/>
      <p:bldP spid="12296" grpId="0" animBg="1"/>
      <p:bldP spid="12297" grpId="0" animBg="1"/>
      <p:bldP spid="12298" grpId="0" animBg="1"/>
      <p:bldP spid="12299" grpId="0"/>
      <p:bldP spid="12300" grpId="0" animBg="1"/>
      <p:bldP spid="12303" grpId="0" animBg="1"/>
      <p:bldP spid="12306" grpId="0" animBg="1"/>
      <p:bldP spid="12307" grpId="0" animBg="1"/>
      <p:bldP spid="12309" grpId="0" animBg="1"/>
      <p:bldP spid="12311" grpId="0" animBg="1"/>
      <p:bldP spid="12314" grpId="0" animBg="1"/>
      <p:bldP spid="57"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endParaRPr lang="it-IT" dirty="0"/>
          </a:p>
        </p:txBody>
      </p:sp>
      <p:sp>
        <p:nvSpPr>
          <p:cNvPr id="8" name="CasellaDiTesto 7"/>
          <p:cNvSpPr txBox="1"/>
          <p:nvPr/>
        </p:nvSpPr>
        <p:spPr>
          <a:xfrm>
            <a:off x="749316" y="5417840"/>
            <a:ext cx="18434048" cy="6124754"/>
          </a:xfrm>
          <a:prstGeom prst="rect">
            <a:avLst/>
          </a:prstGeom>
          <a:noFill/>
        </p:spPr>
        <p:txBody>
          <a:bodyPr wrap="square" rtlCol="0">
            <a:spAutoFit/>
          </a:bodyPr>
          <a:lstStyle/>
          <a:p>
            <a:r>
              <a:rPr lang="it-IT" sz="2800" b="1" dirty="0">
                <a:solidFill>
                  <a:srgbClr val="00B050"/>
                </a:solidFill>
              </a:rPr>
              <a:t>#</a:t>
            </a:r>
            <a:r>
              <a:rPr lang="it-IT" sz="2800" b="1" dirty="0" err="1">
                <a:solidFill>
                  <a:srgbClr val="00B050"/>
                </a:solidFill>
              </a:rPr>
              <a:t>output_pending_topic</a:t>
            </a:r>
            <a:endParaRPr lang="it-IT" sz="2800" b="1" dirty="0">
              <a:solidFill>
                <a:srgbClr val="00B050"/>
              </a:solidFill>
            </a:endParaRPr>
          </a:p>
          <a:p>
            <a:r>
              <a:rPr lang="it-IT" sz="2800" b="1" dirty="0" err="1"/>
              <a:t>spring.cloud.stream.bindings.</a:t>
            </a:r>
            <a:r>
              <a:rPr lang="it-IT" sz="2800" b="1" dirty="0" err="1">
                <a:solidFill>
                  <a:srgbClr val="FF0000"/>
                </a:solidFill>
              </a:rPr>
              <a:t>output_pending_topic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it.luigibennardis.microservice.domain.Booking</a:t>
            </a:r>
            <a:endParaRPr lang="it-IT" sz="2800" b="1" dirty="0"/>
          </a:p>
          <a:p>
            <a:endParaRPr lang="it-IT" sz="2800" b="1" dirty="0"/>
          </a:p>
          <a:p>
            <a:r>
              <a:rPr lang="it-IT" sz="2800" b="1" dirty="0">
                <a:solidFill>
                  <a:srgbClr val="00B050"/>
                </a:solidFill>
              </a:rPr>
              <a:t>#</a:t>
            </a:r>
            <a:r>
              <a:rPr lang="it-IT" sz="2800" b="1" dirty="0" err="1">
                <a:solidFill>
                  <a:srgbClr val="00B050"/>
                </a:solidFill>
              </a:rPr>
              <a:t>input_confirm_topic</a:t>
            </a:r>
            <a:endParaRPr lang="it-IT" sz="2800" b="1" dirty="0">
              <a:solidFill>
                <a:srgbClr val="00B050"/>
              </a:solidFill>
            </a:endParaRPr>
          </a:p>
          <a:p>
            <a:r>
              <a:rPr lang="it-IT" sz="2800" b="1" dirty="0" err="1"/>
              <a:t>spring.cloud.stream.bindings.</a:t>
            </a:r>
            <a:r>
              <a:rPr lang="it-IT" sz="2800" b="1" dirty="0" err="1">
                <a:solidFill>
                  <a:srgbClr val="FF0000"/>
                </a:solidFill>
              </a:rPr>
              <a:t>input_confirm_topic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it.luigibennardis.microservice.model.TransactionDetails</a:t>
            </a:r>
            <a:endParaRPr lang="it-IT" sz="2800" b="1" dirty="0"/>
          </a:p>
          <a:p>
            <a:endParaRPr lang="it-IT" sz="2800" b="1" dirty="0"/>
          </a:p>
          <a:p>
            <a:r>
              <a:rPr lang="it-IT" sz="2800" b="1" dirty="0">
                <a:solidFill>
                  <a:srgbClr val="00B050"/>
                </a:solidFill>
              </a:rPr>
              <a:t>#</a:t>
            </a:r>
            <a:r>
              <a:rPr lang="it-IT" sz="2800" b="1" dirty="0" err="1">
                <a:solidFill>
                  <a:srgbClr val="00B050"/>
                </a:solidFill>
              </a:rPr>
              <a:t>input_not_confirm_topic</a:t>
            </a:r>
            <a:endParaRPr lang="it-IT" sz="2800" b="1" dirty="0">
              <a:solidFill>
                <a:srgbClr val="00B050"/>
              </a:solidFill>
            </a:endParaRPr>
          </a:p>
          <a:p>
            <a:r>
              <a:rPr lang="it-IT" sz="2800" b="1" dirty="0" err="1"/>
              <a:t>spring.cloud.stream.bindings.</a:t>
            </a:r>
            <a:r>
              <a:rPr lang="it-IT" sz="2800" b="1" dirty="0" err="1">
                <a:solidFill>
                  <a:srgbClr val="FF0000"/>
                </a:solidFill>
              </a:rPr>
              <a:t>input_not_confirm_topic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it.luigibennardis.microservice.model.TransactionDetails</a:t>
            </a:r>
            <a:endParaRPr lang="it-IT" sz="2800" b="1"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2826304"/>
            <a:ext cx="18434048" cy="2246769"/>
          </a:xfrm>
          <a:prstGeom prst="rect">
            <a:avLst/>
          </a:prstGeom>
          <a:noFill/>
        </p:spPr>
        <p:txBody>
          <a:bodyPr wrap="square" rtlCol="0">
            <a:spAutoFit/>
          </a:bodyPr>
          <a:lstStyle/>
          <a:p>
            <a:r>
              <a:rPr lang="it-IT" sz="2800" dirty="0" smtClean="0">
                <a:latin typeface="Consolas"/>
              </a:rPr>
              <a:t>@</a:t>
            </a:r>
            <a:r>
              <a:rPr lang="it-IT" sz="2800" dirty="0" err="1">
                <a:latin typeface="Consolas"/>
              </a:rPr>
              <a:t>SpringBootApplication</a:t>
            </a:r>
            <a:endParaRPr lang="it-IT" sz="2800" dirty="0">
              <a:latin typeface="Consolas"/>
            </a:endParaRPr>
          </a:p>
          <a:p>
            <a:r>
              <a:rPr lang="it-IT" sz="2800" dirty="0">
                <a:latin typeface="Consolas"/>
              </a:rPr>
              <a:t>@</a:t>
            </a:r>
            <a:r>
              <a:rPr lang="it-IT" sz="2800" dirty="0" err="1">
                <a:latin typeface="Consolas"/>
              </a:rPr>
              <a:t>EnableScheduling</a:t>
            </a:r>
            <a:r>
              <a:rPr lang="en-US" sz="2800" dirty="0" smtClean="0">
                <a:latin typeface="Consolas"/>
              </a:rPr>
              <a:t/>
            </a:r>
            <a:br>
              <a:rPr lang="en-US" sz="2800" dirty="0" smtClean="0">
                <a:latin typeface="Consolas"/>
              </a:rPr>
            </a:b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class</a:t>
            </a:r>
            <a:r>
              <a:rPr lang="en-US" sz="2800" dirty="0" smtClean="0">
                <a:latin typeface="Consolas"/>
              </a:rPr>
              <a:t> Application { </a:t>
            </a:r>
            <a:br>
              <a:rPr lang="en-US" sz="2800" dirty="0" smtClean="0">
                <a:latin typeface="Consolas"/>
              </a:rPr>
            </a:br>
            <a:r>
              <a:rPr lang="en-US" sz="2800" dirty="0" smtClean="0">
                <a:latin typeface="Consolas"/>
              </a:rPr>
              <a:t>    </a:t>
            </a: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static</a:t>
            </a:r>
            <a:r>
              <a:rPr lang="en-US" sz="2800" dirty="0" smtClean="0">
                <a:latin typeface="Consolas"/>
              </a:rPr>
              <a:t> </a:t>
            </a:r>
            <a:r>
              <a:rPr lang="en-US" sz="2800" dirty="0" smtClean="0">
                <a:solidFill>
                  <a:srgbClr val="0000FF"/>
                </a:solidFill>
                <a:latin typeface="Consolas"/>
              </a:rPr>
              <a:t>void</a:t>
            </a:r>
            <a:r>
              <a:rPr lang="en-US" sz="2800" dirty="0" smtClean="0">
                <a:latin typeface="Consolas"/>
              </a:rPr>
              <a:t> main(String[] </a:t>
            </a:r>
            <a:r>
              <a:rPr lang="en-US" sz="2800" dirty="0" err="1" smtClean="0">
                <a:latin typeface="Consolas"/>
              </a:rPr>
              <a:t>args</a:t>
            </a:r>
            <a:r>
              <a:rPr lang="en-US" sz="2800" dirty="0" smtClean="0">
                <a:latin typeface="Consolas"/>
              </a:rPr>
              <a:t>) { </a:t>
            </a:r>
            <a:br>
              <a:rPr lang="en-US" sz="2800" dirty="0" smtClean="0">
                <a:latin typeface="Consolas"/>
              </a:rPr>
            </a:br>
            <a:r>
              <a:rPr lang="en-US" sz="2800" dirty="0" smtClean="0">
                <a:latin typeface="Consolas"/>
              </a:rPr>
              <a:t>        </a:t>
            </a:r>
            <a:r>
              <a:rPr lang="en-US" sz="2800" dirty="0" err="1" smtClean="0">
                <a:latin typeface="Consolas"/>
              </a:rPr>
              <a:t>SpringApplication.run</a:t>
            </a:r>
            <a:r>
              <a:rPr lang="en-US" sz="2800" dirty="0" smtClean="0">
                <a:latin typeface="Consolas"/>
              </a:rPr>
              <a:t>(</a:t>
            </a:r>
            <a:r>
              <a:rPr lang="en-US" sz="2800" dirty="0" err="1" smtClean="0">
                <a:latin typeface="Consolas"/>
              </a:rPr>
              <a:t>Application.</a:t>
            </a:r>
            <a:r>
              <a:rPr lang="en-US" sz="2800" dirty="0" err="1" smtClean="0">
                <a:solidFill>
                  <a:srgbClr val="0000FF"/>
                </a:solidFill>
                <a:latin typeface="Consolas"/>
              </a:rPr>
              <a:t>class</a:t>
            </a:r>
            <a:r>
              <a:rPr lang="en-US" sz="2800" dirty="0" smtClean="0">
                <a:latin typeface="Consolas"/>
              </a:rPr>
              <a:t>, </a:t>
            </a:r>
            <a:r>
              <a:rPr lang="en-US" sz="2800" dirty="0" err="1" smtClean="0">
                <a:latin typeface="Consolas"/>
              </a:rPr>
              <a:t>args</a:t>
            </a:r>
            <a:r>
              <a:rPr lang="en-US" sz="2800" dirty="0" smtClean="0">
                <a:latin typeface="Consolas"/>
              </a:rPr>
              <a:t>);}} </a:t>
            </a:r>
            <a:endParaRPr lang="it-IT" sz="2800" dirty="0" smtClean="0">
              <a:latin typeface="Consolas"/>
            </a:endParaRPr>
          </a:p>
        </p:txBody>
      </p:sp>
      <p:sp>
        <p:nvSpPr>
          <p:cNvPr id="10" name="Rettangolo 9"/>
          <p:cNvSpPr/>
          <p:nvPr/>
        </p:nvSpPr>
        <p:spPr bwMode="auto">
          <a:xfrm>
            <a:off x="671853" y="3325776"/>
            <a:ext cx="7158715"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671853" y="5856820"/>
            <a:ext cx="17302064" cy="151216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094" y="1601416"/>
            <a:ext cx="17064198" cy="928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29758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6" grpId="0"/>
      <p:bldP spid="10" grpId="0" animBg="1"/>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617538" y="241300"/>
            <a:ext cx="9414221" cy="2296220"/>
          </a:xfrm>
        </p:spPr>
        <p:txBody>
          <a:bodyPr/>
          <a:lstStyle/>
          <a:p>
            <a:r>
              <a:rPr lang="it-IT" dirty="0"/>
              <a:t>Business </a:t>
            </a:r>
            <a:r>
              <a:rPr lang="it-IT" dirty="0" err="1"/>
              <a:t>context</a:t>
            </a:r>
            <a:endParaRPr lang="it-IT" dirty="0"/>
          </a:p>
        </p:txBody>
      </p:sp>
      <p:pic>
        <p:nvPicPr>
          <p:cNvPr id="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823" y="437150"/>
            <a:ext cx="15019296" cy="116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6763" y="432954"/>
            <a:ext cx="15049670" cy="1172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3608" y="437148"/>
            <a:ext cx="15049672" cy="1169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Connettore 2 6"/>
          <p:cNvCxnSpPr/>
          <p:nvPr/>
        </p:nvCxnSpPr>
        <p:spPr bwMode="auto">
          <a:xfrm flipV="1">
            <a:off x="11831960" y="4841778"/>
            <a:ext cx="7488832" cy="4536502"/>
          </a:xfrm>
          <a:prstGeom prst="straightConnector1">
            <a:avLst/>
          </a:prstGeom>
          <a:solidFill>
            <a:srgbClr val="BBE0E3"/>
          </a:solidFill>
          <a:ln w="76200" cap="flat" cmpd="sng" algn="ctr">
            <a:solidFill>
              <a:schemeClr val="accent6">
                <a:lumMod val="60000"/>
                <a:lumOff val="4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4"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33536" y="-3583160"/>
            <a:ext cx="4138016" cy="5021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development\microS_code2016_DOCS\VEHICLE\CAMIONCINO_NO_BATTERY.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3656" y="809328"/>
            <a:ext cx="17857983" cy="133934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development\microS_code2016_DOCS\VEHICLE\CAMIONCINO_01-sec_frame.gif"/>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713655" y="783377"/>
            <a:ext cx="17892582" cy="13419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40755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consumer </a:t>
            </a:r>
            <a:r>
              <a:rPr lang="it-IT" dirty="0" err="1" smtClean="0"/>
              <a:t>topics</a:t>
            </a:r>
            <a:r>
              <a:rPr lang="it-IT" dirty="0" smtClean="0"/>
              <a: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745432"/>
            <a:ext cx="18434048" cy="7109639"/>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a:latin typeface="Consolas"/>
              </a:rPr>
              <a:t>import </a:t>
            </a:r>
            <a:r>
              <a:rPr lang="it-IT" sz="2400" dirty="0" err="1">
                <a:latin typeface="Consolas"/>
              </a:rPr>
              <a:t>org.springframework.cloud.stream.annotation.Input</a:t>
            </a:r>
            <a:r>
              <a:rPr lang="it-IT" sz="2400" dirty="0">
                <a:latin typeface="Consolas"/>
              </a:rPr>
              <a:t>; </a:t>
            </a:r>
            <a:br>
              <a:rPr lang="it-IT" sz="2400" dirty="0">
                <a:latin typeface="Consolas"/>
              </a:rPr>
            </a:br>
            <a:r>
              <a:rPr lang="it-IT" sz="2400" dirty="0">
                <a:latin typeface="Consolas"/>
              </a:rPr>
              <a:t>import </a:t>
            </a:r>
            <a:r>
              <a:rPr lang="it-IT" sz="2400" dirty="0" err="1">
                <a:latin typeface="Consolas"/>
              </a:rPr>
              <a:t>org.springframework.messaging.SubscribableChannel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ISinkConfirmTopic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INPUT_CONFIRM_TOPIC = </a:t>
            </a:r>
            <a:r>
              <a:rPr lang="it-IT" sz="2400" dirty="0">
                <a:solidFill>
                  <a:srgbClr val="800000"/>
                </a:solidFill>
                <a:latin typeface="Consolas"/>
              </a:rPr>
              <a:t>"</a:t>
            </a:r>
            <a:r>
              <a:rPr lang="it-IT" sz="2400" dirty="0" err="1">
                <a:solidFill>
                  <a:schemeClr val="tx1"/>
                </a:solidFill>
                <a:latin typeface="Consolas"/>
              </a:rPr>
              <a:t>confirmBookingTopic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INPUT_CONFIRM_TOPIC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confirmBookingTopic</a:t>
            </a:r>
            <a:r>
              <a:rPr lang="it-IT" sz="2400" dirty="0" smtClean="0">
                <a:latin typeface="Consolas"/>
              </a:rPr>
              <a:t>();</a:t>
            </a:r>
          </a:p>
          <a:p>
            <a:endParaRPr lang="it-IT" sz="2400" dirty="0" smtClean="0">
              <a:latin typeface="Consolas"/>
            </a:endParaRPr>
          </a:p>
          <a:p>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INPUT_NOT_CONFIRM_TOPIC = "</a:t>
            </a:r>
            <a:r>
              <a:rPr lang="it-IT" sz="2400" dirty="0" err="1">
                <a:solidFill>
                  <a:schemeClr val="tx1"/>
                </a:solidFill>
                <a:latin typeface="Consolas"/>
              </a:rPr>
              <a:t>notConfirmBookingTopic</a:t>
            </a:r>
            <a:r>
              <a:rPr lang="it-IT" sz="2400" dirty="0">
                <a:latin typeface="Consolas"/>
              </a:rPr>
              <a:t>";</a:t>
            </a:r>
          </a:p>
          <a:p>
            <a:endParaRPr lang="it-IT" sz="2400" dirty="0">
              <a:latin typeface="Consolas"/>
            </a:endParaRPr>
          </a:p>
          <a:p>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INPUT_NOT_CONFIRM_TOPIC</a:t>
            </a:r>
            <a:r>
              <a:rPr lang="it-IT" sz="2400" dirty="0">
                <a:latin typeface="Consolas"/>
              </a:rPr>
              <a:t>)</a:t>
            </a:r>
          </a:p>
          <a:p>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notConfirmBookingTopic</a:t>
            </a:r>
            <a:r>
              <a:rPr lang="it-IT" sz="2400" dirty="0">
                <a:latin typeface="Consolas"/>
              </a:rPr>
              <a:t>();</a:t>
            </a:r>
          </a:p>
          <a:p>
            <a:r>
              <a:rPr lang="it-IT" sz="2400" dirty="0">
                <a:latin typeface="Consolas"/>
              </a:rPr>
              <a:t> </a:t>
            </a:r>
            <a:br>
              <a:rPr lang="it-IT" sz="2400" dirty="0">
                <a:latin typeface="Consolas"/>
              </a:rPr>
            </a:br>
            <a:endParaRPr lang="it-IT" sz="2400" dirty="0">
              <a:latin typeface="Consolas"/>
            </a:endParaRPr>
          </a:p>
          <a:p>
            <a:endParaRPr lang="it-IT" sz="2400" dirty="0">
              <a:latin typeface="Consolas"/>
            </a:endParaRPr>
          </a:p>
          <a:p>
            <a:endParaRPr lang="it-IT" sz="2400" dirty="0" smtClean="0">
              <a:latin typeface="Consolas"/>
            </a:endParaRPr>
          </a:p>
        </p:txBody>
      </p:sp>
      <p:sp>
        <p:nvSpPr>
          <p:cNvPr id="10" name="Rettangolo 9"/>
          <p:cNvSpPr/>
          <p:nvPr/>
        </p:nvSpPr>
        <p:spPr bwMode="auto">
          <a:xfrm>
            <a:off x="-2830042" y="-774848"/>
            <a:ext cx="7158715"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42581000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consumer </a:t>
            </a:r>
            <a:r>
              <a:rPr lang="it-IT" dirty="0" err="1" smtClean="0"/>
              <a:t>topics</a:t>
            </a:r>
            <a:r>
              <a:rPr lang="it-IT" dirty="0" smtClean="0"/>
              <a: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745432"/>
            <a:ext cx="18434048" cy="8217634"/>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smtClean="0">
                <a:latin typeface="Consolas"/>
              </a:rPr>
              <a:t>@Component </a:t>
            </a:r>
            <a:r>
              <a:rPr lang="it-IT" sz="2400" dirty="0">
                <a:latin typeface="Consolas"/>
              </a:rPr>
              <a:t/>
            </a:r>
            <a:br>
              <a:rPr lang="it-IT" sz="2400" dirty="0">
                <a:latin typeface="Consolas"/>
              </a:rPr>
            </a:br>
            <a:r>
              <a:rPr lang="it-IT" sz="2400" dirty="0">
                <a:latin typeface="Consolas"/>
              </a:rPr>
              <a:t>@</a:t>
            </a:r>
            <a:r>
              <a:rPr lang="it-IT" sz="2400" dirty="0" err="1">
                <a:latin typeface="Consolas"/>
              </a:rPr>
              <a:t>EnableBinding</a:t>
            </a:r>
            <a:r>
              <a:rPr lang="it-IT" sz="2400" dirty="0">
                <a:latin typeface="Consolas"/>
              </a:rPr>
              <a:t>(</a:t>
            </a:r>
            <a:r>
              <a:rPr lang="it-IT" sz="2400" dirty="0" err="1">
                <a:latin typeface="Consolas"/>
              </a:rPr>
              <a:t>ISinkConfirmTopic.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ReadReturnTopic</a:t>
            </a:r>
            <a:r>
              <a:rPr lang="it-IT" sz="2400" dirty="0">
                <a:latin typeface="Consolas"/>
              </a:rPr>
              <a:t> {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updateConfirmPending</a:t>
            </a:r>
            <a:r>
              <a:rPr lang="it-IT" sz="2400" dirty="0">
                <a:latin typeface="Consolas"/>
              </a:rPr>
              <a:t>(</a:t>
            </a:r>
            <a:r>
              <a:rPr lang="it-IT" sz="2400" dirty="0" err="1">
                <a:latin typeface="Consolas"/>
              </a:rPr>
              <a:t>GenericMessage</a:t>
            </a:r>
            <a:r>
              <a:rPr lang="it-IT" sz="2400" dirty="0">
                <a:latin typeface="Consolas"/>
              </a:rPr>
              <a:t>&lt;</a:t>
            </a:r>
            <a:r>
              <a:rPr lang="it-IT" sz="2400" dirty="0" err="1">
                <a:latin typeface="Consolas"/>
              </a:rPr>
              <a:t>TransactionDetails</a:t>
            </a:r>
            <a:r>
              <a:rPr lang="it-IT" sz="2400" dirty="0">
                <a:latin typeface="Consolas"/>
              </a:rPr>
              <a:t>&gt; message)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service.updatePendingBooking</a:t>
            </a:r>
            <a:r>
              <a:rPr lang="it-IT" sz="2400" dirty="0" smtClean="0">
                <a:latin typeface="Consolas"/>
              </a:rPr>
              <a:t>(</a:t>
            </a:r>
            <a:r>
              <a:rPr lang="it-IT" sz="2400" dirty="0" err="1" smtClean="0">
                <a:latin typeface="Consolas"/>
              </a:rPr>
              <a:t>message.getPayload</a:t>
            </a:r>
            <a:r>
              <a:rPr lang="it-IT" sz="2400" dirty="0">
                <a:latin typeface="Consolas"/>
              </a:rPr>
              <a:t>().</a:t>
            </a:r>
            <a:r>
              <a:rPr lang="it-IT" sz="2400" dirty="0" err="1">
                <a:latin typeface="Consolas"/>
              </a:rPr>
              <a:t>getIdReservation</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ISinkConfirmTopic.INPUT_NOT_CONFIRM_TOPIC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updateNotConfirmPending</a:t>
            </a:r>
            <a:r>
              <a:rPr lang="it-IT" sz="2400" dirty="0">
                <a:latin typeface="Consolas"/>
              </a:rPr>
              <a:t>(</a:t>
            </a:r>
            <a:r>
              <a:rPr lang="it-IT" sz="2400" dirty="0" err="1">
                <a:latin typeface="Consolas"/>
              </a:rPr>
              <a:t>GenericMessage</a:t>
            </a:r>
            <a:r>
              <a:rPr lang="it-IT" sz="2400" dirty="0">
                <a:latin typeface="Consolas"/>
              </a:rPr>
              <a:t>&lt;</a:t>
            </a:r>
            <a:r>
              <a:rPr lang="it-IT" sz="2400" dirty="0" err="1">
                <a:latin typeface="Consolas"/>
              </a:rPr>
              <a:t>TransactionDetails</a:t>
            </a:r>
            <a:r>
              <a:rPr lang="it-IT" sz="2400" dirty="0">
                <a:latin typeface="Consolas"/>
              </a:rPr>
              <a:t>&gt; message)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solidFill>
                  <a:srgbClr val="008000"/>
                </a:solidFill>
                <a:latin typeface="Consolas"/>
              </a:rPr>
              <a:t> </a:t>
            </a:r>
            <a:r>
              <a:rPr lang="it-IT" sz="2400" dirty="0">
                <a:solidFill>
                  <a:srgbClr val="008000"/>
                </a:solidFill>
                <a:latin typeface="Consolas"/>
              </a:rPr>
              <a:t>	</a:t>
            </a:r>
            <a:r>
              <a:rPr lang="it-IT" sz="2400" dirty="0" err="1" smtClean="0">
                <a:latin typeface="Consolas"/>
              </a:rPr>
              <a:t>service.updateNotConfirmedBooking</a:t>
            </a:r>
            <a:r>
              <a:rPr lang="it-IT" sz="2400" dirty="0" smtClean="0">
                <a:latin typeface="Consolas"/>
              </a:rPr>
              <a:t>(</a:t>
            </a:r>
            <a:r>
              <a:rPr lang="it-IT" sz="2400" dirty="0" err="1" smtClean="0">
                <a:latin typeface="Consolas"/>
              </a:rPr>
              <a:t>message.getPayload</a:t>
            </a:r>
            <a:r>
              <a:rPr lang="it-IT" sz="2400" dirty="0">
                <a:latin typeface="Consolas"/>
              </a:rPr>
              <a:t>().</a:t>
            </a:r>
            <a:r>
              <a:rPr lang="it-IT" sz="2400" dirty="0" err="1">
                <a:latin typeface="Consolas"/>
              </a:rPr>
              <a:t>getIdReservation</a:t>
            </a:r>
            <a:r>
              <a:rPr lang="it-IT" sz="2400" dirty="0">
                <a:latin typeface="Consolas"/>
              </a:rPr>
              <a:t>()); </a:t>
            </a:r>
            <a:r>
              <a:rPr lang="it-IT" sz="2400" dirty="0" smtClean="0">
                <a:latin typeface="Consolas"/>
              </a:rPr>
              <a:t>}}</a:t>
            </a:r>
            <a:endParaRPr lang="it-IT" sz="2400" dirty="0">
              <a:latin typeface="Consolas"/>
            </a:endParaRPr>
          </a:p>
          <a:p>
            <a:r>
              <a:rPr lang="it-IT" sz="2400" dirty="0">
                <a:latin typeface="Consolas"/>
              </a:rPr>
              <a:t/>
            </a:r>
            <a:br>
              <a:rPr lang="it-IT" sz="2400" dirty="0">
                <a:latin typeface="Consolas"/>
              </a:rPr>
            </a:br>
            <a:endParaRPr lang="it-IT" sz="2400" dirty="0" smtClean="0">
              <a:latin typeface="Consolas"/>
            </a:endParaRPr>
          </a:p>
        </p:txBody>
      </p:sp>
      <p:sp>
        <p:nvSpPr>
          <p:cNvPr id="10" name="Rettangolo 9"/>
          <p:cNvSpPr/>
          <p:nvPr/>
        </p:nvSpPr>
        <p:spPr bwMode="auto">
          <a:xfrm>
            <a:off x="1201670" y="4329046"/>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388114" y="7650088"/>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8461717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publish</a:t>
            </a:r>
            <a:r>
              <a:rPr lang="it-IT" dirty="0" smtClean="0"/>
              <a:t> </a:t>
            </a:r>
            <a:r>
              <a:rPr lang="it-IT" dirty="0" err="1" smtClean="0"/>
              <a:t>topics</a:t>
            </a:r>
            <a:r>
              <a:rPr lang="it-IT" dirty="0" smtClean="0"/>
              <a: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313384"/>
            <a:ext cx="18434048" cy="4154984"/>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a:latin typeface="Consolas"/>
              </a:rPr>
              <a:t>import </a:t>
            </a:r>
            <a:r>
              <a:rPr lang="it-IT" sz="2400" dirty="0" err="1">
                <a:latin typeface="Consolas"/>
              </a:rPr>
              <a:t>org.springframework.cloud.stream.annotation.Input</a:t>
            </a:r>
            <a:r>
              <a:rPr lang="it-IT" sz="2400" dirty="0">
                <a:latin typeface="Consolas"/>
              </a:rPr>
              <a:t>; </a:t>
            </a:r>
            <a:br>
              <a:rPr lang="it-IT" sz="2400" dirty="0">
                <a:latin typeface="Consolas"/>
              </a:rPr>
            </a:br>
            <a:r>
              <a:rPr lang="it-IT" sz="2400" dirty="0">
                <a:latin typeface="Consolas"/>
              </a:rPr>
              <a:t>import </a:t>
            </a:r>
            <a:r>
              <a:rPr lang="it-IT" sz="2400" dirty="0" err="1">
                <a:latin typeface="Consolas"/>
              </a:rPr>
              <a:t>org.springframework.messaging.SubscribableChannel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ISinkOutputTopic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OUPUT_PENDING_TOPIC = </a:t>
            </a:r>
            <a:r>
              <a:rPr lang="it-IT" sz="2400" dirty="0">
                <a:solidFill>
                  <a:srgbClr val="800000"/>
                </a:solidFill>
                <a:latin typeface="Consolas"/>
              </a:rPr>
              <a:t>"</a:t>
            </a:r>
            <a:r>
              <a:rPr lang="it-IT" sz="2400" dirty="0" err="1">
                <a:solidFill>
                  <a:srgbClr val="800000"/>
                </a:solidFill>
                <a:latin typeface="Consolas"/>
              </a:rPr>
              <a:t>pendingBookingTopic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Output(</a:t>
            </a:r>
            <a:r>
              <a:rPr lang="it-IT" sz="2400" dirty="0" err="1">
                <a:latin typeface="Consolas"/>
              </a:rPr>
              <a:t>ISinkOutputTopic.</a:t>
            </a:r>
            <a:r>
              <a:rPr lang="it-IT" sz="2400" b="1" dirty="0" err="1">
                <a:solidFill>
                  <a:srgbClr val="FF0000"/>
                </a:solidFill>
                <a:latin typeface="Consolas"/>
              </a:rPr>
              <a:t>OUPUT_PENDING_TOPIC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outputPendingTopic</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endParaRPr lang="it-IT" sz="2400" dirty="0">
              <a:latin typeface="Consolas"/>
            </a:endParaRPr>
          </a:p>
        </p:txBody>
      </p:sp>
      <p:sp>
        <p:nvSpPr>
          <p:cNvPr id="10" name="Rettangolo 9"/>
          <p:cNvSpPr/>
          <p:nvPr/>
        </p:nvSpPr>
        <p:spPr bwMode="auto">
          <a:xfrm>
            <a:off x="-2830042" y="-774848"/>
            <a:ext cx="7158715"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CasellaDiTesto 6"/>
          <p:cNvSpPr txBox="1"/>
          <p:nvPr/>
        </p:nvSpPr>
        <p:spPr>
          <a:xfrm>
            <a:off x="905418" y="5273824"/>
            <a:ext cx="18434048" cy="8217634"/>
          </a:xfrm>
          <a:prstGeom prst="rect">
            <a:avLst/>
          </a:prstGeom>
          <a:noFill/>
        </p:spPr>
        <p:txBody>
          <a:bodyPr wrap="square" rtlCol="0">
            <a:spAutoFit/>
          </a:bodyPr>
          <a:lstStyle/>
          <a:p>
            <a:r>
              <a:rPr lang="it-IT" sz="2400" dirty="0" smtClean="0">
                <a:latin typeface="Consolas"/>
              </a:rPr>
              <a:t>@</a:t>
            </a:r>
            <a:r>
              <a:rPr lang="it-IT" sz="2400" dirty="0">
                <a:latin typeface="Consolas"/>
              </a:rPr>
              <a:t>Component</a:t>
            </a:r>
            <a:br>
              <a:rPr lang="it-IT" sz="2400" dirty="0">
                <a:latin typeface="Consolas"/>
              </a:rPr>
            </a:br>
            <a:r>
              <a:rPr lang="it-IT" sz="2400" dirty="0">
                <a:latin typeface="Consolas"/>
              </a:rPr>
              <a:t>@</a:t>
            </a:r>
            <a:r>
              <a:rPr lang="it-IT" sz="2400" dirty="0" err="1">
                <a:latin typeface="Consolas"/>
              </a:rPr>
              <a:t>EnableBinding</a:t>
            </a:r>
            <a:r>
              <a:rPr lang="it-IT" sz="2400" dirty="0">
                <a:latin typeface="Consolas"/>
              </a:rPr>
              <a:t>(</a:t>
            </a:r>
            <a:r>
              <a:rPr lang="it-IT" sz="2400" dirty="0" err="1">
                <a:latin typeface="Consolas"/>
              </a:rPr>
              <a:t>ISinkOutputTopic.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WritePendingTopic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latin typeface="Consolas"/>
              </a:rPr>
              <a:t>WritePendingTopic</a:t>
            </a:r>
            <a:r>
              <a:rPr lang="it-IT" sz="2400" dirty="0">
                <a:latin typeface="Consolas"/>
              </a:rPr>
              <a:t>() {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err="1">
                <a:latin typeface="Consolas"/>
              </a:rPr>
              <a:t>Autowired</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latin typeface="Consolas"/>
              </a:rPr>
              <a:t>WritePendingTopic</a:t>
            </a:r>
            <a:r>
              <a:rPr lang="it-IT" sz="2400" dirty="0">
                <a:latin typeface="Consolas"/>
              </a:rPr>
              <a:t>(</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 </a:t>
            </a:r>
            <a:br>
              <a:rPr lang="it-IT" sz="2400" dirty="0">
                <a:latin typeface="Consolas"/>
              </a:rPr>
            </a:br>
            <a:r>
              <a:rPr lang="it-IT" sz="2400" dirty="0">
                <a:latin typeface="Consolas"/>
              </a:rPr>
              <a:t>    </a:t>
            </a:r>
            <a:r>
              <a:rPr lang="it-IT" sz="2400" dirty="0" smtClean="0">
                <a:latin typeface="Consolas"/>
              </a:rPr>
              <a:t>	</a:t>
            </a:r>
            <a:r>
              <a:rPr lang="it-IT" sz="2400" dirty="0" err="1" smtClean="0">
                <a:solidFill>
                  <a:srgbClr val="0000FF"/>
                </a:solidFill>
                <a:latin typeface="Consolas"/>
              </a:rPr>
              <a:t>this</a:t>
            </a:r>
            <a:r>
              <a:rPr lang="it-IT" sz="2400" dirty="0" err="1" smtClean="0">
                <a:latin typeface="Consolas"/>
              </a:rPr>
              <a:t>.kafkaChannel</a:t>
            </a:r>
            <a:r>
              <a:rPr lang="it-IT" sz="2400" dirty="0" smtClean="0">
                <a:latin typeface="Consolas"/>
              </a:rPr>
              <a:t> </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writePendingTopic</a:t>
            </a:r>
            <a:r>
              <a:rPr lang="it-IT" sz="2400" dirty="0">
                <a:latin typeface="Consolas"/>
              </a:rPr>
              <a:t>(List&lt;Booking&gt; </a:t>
            </a:r>
            <a:r>
              <a:rPr lang="it-IT" sz="2400" dirty="0" err="1">
                <a:latin typeface="Consolas"/>
              </a:rPr>
              <a:t>dtInfo</a:t>
            </a:r>
            <a:r>
              <a:rPr lang="it-IT" sz="2400" dirty="0">
                <a:latin typeface="Consolas"/>
              </a:rPr>
              <a:t>) { </a:t>
            </a:r>
            <a:br>
              <a:rPr lang="it-IT" sz="2400" dirty="0">
                <a:latin typeface="Consolas"/>
              </a:rPr>
            </a:br>
            <a:r>
              <a:rPr lang="it-IT" sz="2400" dirty="0">
                <a:latin typeface="Consolas"/>
              </a:rPr>
              <a:t>    </a:t>
            </a:r>
            <a:r>
              <a:rPr lang="it-IT" sz="2400" dirty="0">
                <a:solidFill>
                  <a:srgbClr val="008000"/>
                </a:solidFill>
                <a:latin typeface="Consolas"/>
              </a:rPr>
              <a:t>	</a:t>
            </a:r>
            <a:r>
              <a:rPr lang="it-IT" sz="2400" dirty="0" err="1" smtClean="0">
                <a:solidFill>
                  <a:srgbClr val="0000FF"/>
                </a:solidFill>
                <a:latin typeface="Consolas"/>
              </a:rPr>
              <a:t>if</a:t>
            </a:r>
            <a:r>
              <a:rPr lang="it-IT" sz="2400" dirty="0" smtClean="0">
                <a:latin typeface="Consolas"/>
              </a:rPr>
              <a:t> </a:t>
            </a:r>
            <a:r>
              <a:rPr lang="it-IT" sz="2400" dirty="0">
                <a:latin typeface="Consolas"/>
              </a:rPr>
              <a:t>(!</a:t>
            </a:r>
            <a:r>
              <a:rPr lang="it-IT" sz="2400" dirty="0" err="1">
                <a:latin typeface="Consolas"/>
              </a:rPr>
              <a:t>dtInfo.isEmpty</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kafkaChannel.outputPendingTopic</a:t>
            </a:r>
            <a:r>
              <a:rPr lang="it-IT" sz="2400" dirty="0">
                <a:latin typeface="Consolas"/>
              </a:rPr>
              <a:t>().</a:t>
            </a:r>
            <a:r>
              <a:rPr lang="it-IT" sz="2400" dirty="0" err="1">
                <a:latin typeface="Consolas"/>
              </a:rPr>
              <a:t>send</a:t>
            </a:r>
            <a:r>
              <a:rPr lang="it-IT" sz="2400" dirty="0">
                <a:latin typeface="Consolas"/>
              </a:rPr>
              <a:t>(</a:t>
            </a:r>
            <a:r>
              <a:rPr lang="it-IT" sz="2400" dirty="0" err="1">
                <a:latin typeface="Consolas"/>
              </a:rPr>
              <a:t>MessageBuilder.withPayload</a:t>
            </a:r>
            <a:r>
              <a:rPr lang="it-IT" sz="2400" dirty="0">
                <a:latin typeface="Consolas"/>
              </a:rPr>
              <a:t>(</a:t>
            </a:r>
            <a:r>
              <a:rPr lang="it-IT" sz="2400" dirty="0" err="1">
                <a:latin typeface="Consolas"/>
              </a:rPr>
              <a:t>dtInfo</a:t>
            </a:r>
            <a:r>
              <a:rPr lang="it-IT" sz="2400" dirty="0">
                <a:latin typeface="Consolas"/>
              </a:rPr>
              <a:t>).build</a:t>
            </a:r>
            <a:r>
              <a:rPr lang="it-IT" sz="2400" dirty="0" smtClean="0">
                <a:latin typeface="Consolas"/>
              </a:rPr>
              <a:t>());</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a:t>
            </a:r>
          </a:p>
          <a:p>
            <a:r>
              <a:rPr lang="it-IT" sz="2400" dirty="0">
                <a:latin typeface="Consolas"/>
              </a:rPr>
              <a:t/>
            </a:r>
            <a:br>
              <a:rPr lang="it-IT" sz="2400" dirty="0">
                <a:latin typeface="Consolas"/>
              </a:rPr>
            </a:br>
            <a:endParaRPr lang="it-IT" sz="2400" dirty="0">
              <a:latin typeface="Consolas"/>
            </a:endParaRPr>
          </a:p>
        </p:txBody>
      </p:sp>
    </p:spTree>
    <p:extLst>
      <p:ext uri="{BB962C8B-B14F-4D97-AF65-F5344CB8AC3E}">
        <p14:creationId xmlns:p14="http://schemas.microsoft.com/office/powerpoint/2010/main" val="22491045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scheduler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745432"/>
            <a:ext cx="18434048" cy="8586966"/>
          </a:xfrm>
          <a:prstGeom prst="rect">
            <a:avLst/>
          </a:prstGeom>
          <a:noFill/>
        </p:spPr>
        <p:txBody>
          <a:bodyPr wrap="square" rtlCol="0">
            <a:spAutoFit/>
          </a:bodyPr>
          <a:lstStyle/>
          <a:p>
            <a:r>
              <a:rPr lang="it-IT" sz="2400" dirty="0">
                <a:latin typeface="Consolas"/>
              </a:rPr>
              <a:t>@Component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DbPollingPending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a:solidFill>
                  <a:srgbClr val="0000FF"/>
                </a:solidFill>
                <a:latin typeface="Consolas"/>
              </a:rPr>
              <a:t>private</a:t>
            </a:r>
            <a:r>
              <a:rPr lang="it-IT" sz="2400" dirty="0">
                <a:latin typeface="Consolas"/>
              </a:rPr>
              <a:t> </a:t>
            </a:r>
            <a:r>
              <a:rPr lang="it-IT" sz="2400" dirty="0" err="1">
                <a:solidFill>
                  <a:srgbClr val="0000FF"/>
                </a:solidFill>
                <a:latin typeface="Consolas"/>
              </a:rPr>
              <a:t>static</a:t>
            </a:r>
            <a:r>
              <a:rPr lang="it-IT" sz="2400" dirty="0">
                <a:latin typeface="Consolas"/>
              </a:rPr>
              <a:t> </a:t>
            </a:r>
            <a:r>
              <a:rPr lang="it-IT" sz="2400" dirty="0" err="1">
                <a:latin typeface="Consolas"/>
              </a:rPr>
              <a:t>final</a:t>
            </a:r>
            <a:r>
              <a:rPr lang="it-IT" sz="2400" dirty="0">
                <a:latin typeface="Consolas"/>
              </a:rPr>
              <a:t> </a:t>
            </a:r>
            <a:r>
              <a:rPr lang="it-IT" sz="2400" dirty="0" err="1">
                <a:latin typeface="Consolas"/>
              </a:rPr>
              <a:t>SimpleDateFormat</a:t>
            </a:r>
            <a:r>
              <a:rPr lang="it-IT" sz="2400" dirty="0">
                <a:latin typeface="Consolas"/>
              </a:rPr>
              <a:t> </a:t>
            </a:r>
            <a:r>
              <a:rPr lang="it-IT" sz="2400" dirty="0" err="1">
                <a:latin typeface="Consolas"/>
              </a:rPr>
              <a:t>dateFormat</a:t>
            </a:r>
            <a:r>
              <a:rPr lang="it-IT" sz="2400" dirty="0">
                <a:latin typeface="Consolas"/>
              </a:rPr>
              <a:t> = </a:t>
            </a:r>
            <a:r>
              <a:rPr lang="it-IT" sz="2400" dirty="0" smtClean="0">
                <a:solidFill>
                  <a:srgbClr val="0000FF"/>
                </a:solidFill>
                <a:latin typeface="Consolas"/>
              </a:rPr>
              <a:t>new</a:t>
            </a:r>
            <a:r>
              <a:rPr lang="it-IT" sz="2400" dirty="0" smtClean="0">
                <a:latin typeface="Consolas"/>
              </a:rPr>
              <a:t> </a:t>
            </a:r>
            <a:r>
              <a:rPr lang="it-IT" sz="2400" dirty="0" err="1">
                <a:latin typeface="Consolas"/>
              </a:rPr>
              <a:t>SimpleDateFormat</a:t>
            </a:r>
            <a:r>
              <a:rPr lang="it-IT" sz="2400" dirty="0">
                <a:latin typeface="Consolas"/>
              </a:rPr>
              <a:t>(</a:t>
            </a:r>
            <a:r>
              <a:rPr lang="it-IT" sz="2400" dirty="0">
                <a:solidFill>
                  <a:srgbClr val="800000"/>
                </a:solidFill>
                <a:latin typeface="Consolas"/>
              </a:rPr>
              <a:t>"MM/</a:t>
            </a:r>
            <a:r>
              <a:rPr lang="it-IT" sz="2400" dirty="0" err="1">
                <a:solidFill>
                  <a:srgbClr val="800000"/>
                </a:solidFill>
                <a:latin typeface="Consolas"/>
              </a:rPr>
              <a:t>dd</a:t>
            </a:r>
            <a:r>
              <a:rPr lang="it-IT" sz="2400" dirty="0">
                <a:solidFill>
                  <a:srgbClr val="800000"/>
                </a:solidFill>
                <a:latin typeface="Consolas"/>
              </a:rPr>
              <a:t>/</a:t>
            </a:r>
            <a:r>
              <a:rPr lang="it-IT" sz="2400" dirty="0" err="1">
                <a:solidFill>
                  <a:srgbClr val="800000"/>
                </a:solidFill>
                <a:latin typeface="Consolas"/>
              </a:rPr>
              <a:t>yyyy</a:t>
            </a:r>
            <a:r>
              <a:rPr lang="it-IT" sz="2400" dirty="0">
                <a:solidFill>
                  <a:srgbClr val="800000"/>
                </a:solidFill>
                <a:latin typeface="Consolas"/>
              </a:rPr>
              <a:t> </a:t>
            </a:r>
            <a:r>
              <a:rPr lang="it-IT" sz="2400" dirty="0" err="1">
                <a:solidFill>
                  <a:srgbClr val="800000"/>
                </a:solidFill>
                <a:latin typeface="Consolas"/>
              </a:rPr>
              <a:t>HH:mm:ss</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err="1">
                <a:latin typeface="Consolas"/>
              </a:rPr>
              <a:t>Scheduled</a:t>
            </a:r>
            <a:r>
              <a:rPr lang="it-IT" sz="2400" dirty="0">
                <a:latin typeface="Consolas"/>
              </a:rPr>
              <a:t>(</a:t>
            </a:r>
            <a:r>
              <a:rPr lang="it-IT" sz="2400" dirty="0" err="1">
                <a:latin typeface="Consolas"/>
              </a:rPr>
              <a:t>fixedRate</a:t>
            </a:r>
            <a:r>
              <a:rPr lang="it-IT" sz="2400" dirty="0">
                <a:latin typeface="Consolas"/>
              </a:rPr>
              <a:t> = </a:t>
            </a:r>
            <a:r>
              <a:rPr lang="it-IT" sz="2400" dirty="0">
                <a:solidFill>
                  <a:srgbClr val="800080"/>
                </a:solidFill>
                <a:latin typeface="Consolas"/>
              </a:rPr>
              <a:t>60000</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System.</a:t>
            </a:r>
            <a:r>
              <a:rPr lang="it-IT" sz="2400" dirty="0" err="1" smtClean="0">
                <a:solidFill>
                  <a:srgbClr val="0000FF"/>
                </a:solidFill>
                <a:latin typeface="Consolas"/>
              </a:rPr>
              <a:t>out</a:t>
            </a:r>
            <a:r>
              <a:rPr lang="it-IT" sz="2400" dirty="0" err="1" smtClean="0">
                <a:latin typeface="Consolas"/>
              </a:rPr>
              <a:t>.println</a:t>
            </a:r>
            <a:r>
              <a:rPr lang="it-IT" sz="2400" dirty="0">
                <a:latin typeface="Consolas"/>
              </a:rPr>
              <a:t>(</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System.</a:t>
            </a:r>
            <a:r>
              <a:rPr lang="it-IT" sz="2400" dirty="0" err="1" smtClean="0">
                <a:solidFill>
                  <a:srgbClr val="0000FF"/>
                </a:solidFill>
                <a:latin typeface="Consolas"/>
              </a:rPr>
              <a:t>out</a:t>
            </a:r>
            <a:r>
              <a:rPr lang="it-IT" sz="2400" dirty="0" err="1" smtClean="0">
                <a:latin typeface="Consolas"/>
              </a:rPr>
              <a:t>.println</a:t>
            </a:r>
            <a:r>
              <a:rPr lang="it-IT" sz="2400" dirty="0">
                <a:latin typeface="Consolas"/>
              </a:rPr>
              <a:t>(</a:t>
            </a:r>
            <a:r>
              <a:rPr lang="it-IT" sz="2400" dirty="0">
                <a:solidFill>
                  <a:srgbClr val="800000"/>
                </a:solidFill>
                <a:latin typeface="Consolas"/>
              </a:rPr>
              <a:t>"</a:t>
            </a:r>
            <a:r>
              <a:rPr lang="it-IT" sz="2400" dirty="0" err="1">
                <a:solidFill>
                  <a:srgbClr val="800000"/>
                </a:solidFill>
                <a:latin typeface="Consolas"/>
              </a:rPr>
              <a:t>DbPollingPending</a:t>
            </a:r>
            <a:r>
              <a:rPr lang="it-IT" sz="2400" dirty="0">
                <a:solidFill>
                  <a:srgbClr val="800000"/>
                </a:solidFill>
                <a:latin typeface="Consolas"/>
              </a:rPr>
              <a:t> Job -&gt; "</a:t>
            </a:r>
            <a:r>
              <a:rPr lang="it-IT" sz="2400" dirty="0">
                <a:latin typeface="Consolas"/>
              </a:rPr>
              <a:t> + </a:t>
            </a:r>
            <a:r>
              <a:rPr lang="it-IT" sz="2400" dirty="0" err="1">
                <a:latin typeface="Consolas"/>
              </a:rPr>
              <a:t>dateFormat.format</a:t>
            </a:r>
            <a:r>
              <a:rPr lang="it-IT" sz="2400" dirty="0">
                <a:latin typeface="Consolas"/>
              </a:rPr>
              <a:t>(</a:t>
            </a:r>
            <a:r>
              <a:rPr lang="it-IT" sz="2400" dirty="0">
                <a:solidFill>
                  <a:srgbClr val="0000FF"/>
                </a:solidFill>
                <a:latin typeface="Consolas"/>
              </a:rPr>
              <a:t>new</a:t>
            </a:r>
            <a:r>
              <a:rPr lang="it-IT" sz="2400" dirty="0">
                <a:latin typeface="Consolas"/>
              </a:rPr>
              <a:t> Date()));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System.</a:t>
            </a:r>
            <a:r>
              <a:rPr lang="it-IT" sz="2400" dirty="0" err="1" smtClean="0">
                <a:solidFill>
                  <a:srgbClr val="0000FF"/>
                </a:solidFill>
                <a:latin typeface="Consolas"/>
              </a:rPr>
              <a:t>out</a:t>
            </a:r>
            <a:r>
              <a:rPr lang="it-IT" sz="2400" dirty="0" err="1" smtClean="0">
                <a:latin typeface="Consolas"/>
              </a:rPr>
              <a:t>.println</a:t>
            </a:r>
            <a:r>
              <a:rPr lang="it-IT" sz="2400" dirty="0">
                <a:latin typeface="Consolas"/>
              </a:rPr>
              <a:t>(</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WritePendingTopic</a:t>
            </a:r>
            <a:r>
              <a:rPr lang="it-IT" sz="2400" dirty="0" smtClean="0">
                <a:latin typeface="Consolas"/>
              </a:rPr>
              <a:t> </a:t>
            </a:r>
            <a:r>
              <a:rPr lang="it-IT" sz="2400" dirty="0" err="1">
                <a:latin typeface="Consolas"/>
              </a:rPr>
              <a:t>serviceTopic</a:t>
            </a:r>
            <a:r>
              <a:rPr lang="it-IT" sz="2400" dirty="0">
                <a:latin typeface="Consolas"/>
              </a:rPr>
              <a:t> = </a:t>
            </a:r>
            <a:r>
              <a:rPr lang="it-IT" sz="2400" dirty="0" err="1">
                <a:latin typeface="Consolas"/>
              </a:rPr>
              <a:t>context.getBean</a:t>
            </a:r>
            <a:r>
              <a:rPr lang="it-IT" sz="2400" dirty="0">
                <a:latin typeface="Consolas"/>
              </a:rPr>
              <a:t>(</a:t>
            </a:r>
            <a:r>
              <a:rPr lang="it-IT" sz="2400" dirty="0" err="1">
                <a:latin typeface="Consolas"/>
              </a:rPr>
              <a:t>WritePendingTopic.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List </a:t>
            </a:r>
            <a:r>
              <a:rPr lang="it-IT" sz="2400" dirty="0">
                <a:latin typeface="Consolas"/>
              </a:rPr>
              <a:t>&lt;Booking&gt; </a:t>
            </a:r>
            <a:r>
              <a:rPr lang="it-IT" sz="2400" dirty="0" err="1">
                <a:latin typeface="Consolas"/>
              </a:rPr>
              <a:t>listaItem</a:t>
            </a:r>
            <a:r>
              <a:rPr lang="it-IT" sz="2400" dirty="0">
                <a:latin typeface="Consolas"/>
              </a:rPr>
              <a:t> = </a:t>
            </a:r>
            <a:r>
              <a:rPr lang="it-IT" sz="2400" dirty="0" err="1">
                <a:latin typeface="Consolas"/>
              </a:rPr>
              <a:t>service.getPendingBooking</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serviceTopic.writePendingTopic</a:t>
            </a:r>
            <a:r>
              <a:rPr lang="it-IT" sz="2400" dirty="0" smtClean="0">
                <a:latin typeface="Consolas"/>
              </a:rPr>
              <a:t>(</a:t>
            </a:r>
            <a:r>
              <a:rPr lang="it-IT" sz="2400" dirty="0" err="1" smtClean="0">
                <a:latin typeface="Consolas"/>
              </a:rPr>
              <a:t>listaItem</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service.updateQueued</a:t>
            </a:r>
            <a:r>
              <a:rPr lang="it-IT" sz="2400" dirty="0" smtClean="0">
                <a:latin typeface="Consolas"/>
              </a:rPr>
              <a:t>(</a:t>
            </a:r>
            <a:r>
              <a:rPr lang="it-IT" sz="2400" dirty="0" err="1" smtClean="0">
                <a:latin typeface="Consolas"/>
              </a:rPr>
              <a:t>listaItem</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10" name="Rettangolo 9"/>
          <p:cNvSpPr/>
          <p:nvPr/>
        </p:nvSpPr>
        <p:spPr bwMode="auto">
          <a:xfrm>
            <a:off x="1246785" y="4697760"/>
            <a:ext cx="5400600"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1246784" y="7218040"/>
            <a:ext cx="13249472"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41935968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animBg="1"/>
      <p:bldP spid="8"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829865692"/>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Wiring</a:t>
            </a:r>
            <a:r>
              <a:rPr lang="it-IT" dirty="0" smtClean="0"/>
              <a:t> </a:t>
            </a:r>
            <a:r>
              <a:rPr lang="it-IT" dirty="0" err="1" smtClean="0"/>
              <a:t>Microservice</a:t>
            </a:r>
            <a:r>
              <a:rPr lang="it-IT" dirty="0" smtClean="0"/>
              <a:t>: </a:t>
            </a:r>
            <a:r>
              <a:rPr lang="it-IT" dirty="0" err="1" smtClean="0"/>
              <a:t>Discovery</a:t>
            </a:r>
            <a:r>
              <a:rPr lang="it-IT" dirty="0" smtClean="0"/>
              <a:t> Service</a:t>
            </a:r>
            <a:endParaRPr lang="it-IT" dirty="0"/>
          </a:p>
        </p:txBody>
      </p:sp>
      <p:sp>
        <p:nvSpPr>
          <p:cNvPr id="3" name="Segnaposto contenuto 2"/>
          <p:cNvSpPr>
            <a:spLocks noGrp="1"/>
          </p:cNvSpPr>
          <p:nvPr>
            <p:ph idx="1"/>
          </p:nvPr>
        </p:nvSpPr>
        <p:spPr/>
        <p:txBody>
          <a:bodyPr/>
          <a:lstStyle/>
          <a:p>
            <a:r>
              <a:rPr lang="it-IT" sz="2400" dirty="0" err="1" smtClean="0"/>
              <a:t>Discovery</a:t>
            </a:r>
            <a:r>
              <a:rPr lang="it-IT" sz="2400" dirty="0" smtClean="0"/>
              <a:t> </a:t>
            </a:r>
            <a:r>
              <a:rPr lang="it-IT" sz="2400" dirty="0" err="1" smtClean="0"/>
              <a:t>services</a:t>
            </a:r>
            <a:r>
              <a:rPr lang="it-IT" sz="2400" dirty="0" smtClean="0"/>
              <a:t> </a:t>
            </a:r>
            <a:r>
              <a:rPr lang="it-IT" sz="2400" dirty="0" err="1" smtClean="0"/>
              <a:t>provided</a:t>
            </a:r>
            <a:r>
              <a:rPr lang="it-IT" sz="2400" dirty="0" smtClean="0"/>
              <a:t> by Eureka</a:t>
            </a:r>
          </a:p>
          <a:p>
            <a:r>
              <a:rPr lang="it-IT" sz="2400" dirty="0"/>
              <a:t>PROBLEM: DECOUPLIG REALIZED ALSO WITH SERVICE DISCOVERY WITHOUT P2P WIRING</a:t>
            </a:r>
          </a:p>
          <a:p>
            <a:r>
              <a:rPr lang="it-IT" sz="2400" dirty="0"/>
              <a:t>Go </a:t>
            </a:r>
            <a:r>
              <a:rPr lang="it-IT" sz="2400" dirty="0" err="1"/>
              <a:t>ahead</a:t>
            </a:r>
            <a:r>
              <a:rPr lang="it-IT" sz="2400" dirty="0"/>
              <a:t> p2p </a:t>
            </a:r>
            <a:r>
              <a:rPr lang="it-IT" sz="2400" dirty="0" err="1"/>
              <a:t>wiring</a:t>
            </a:r>
            <a:r>
              <a:rPr lang="it-IT" sz="2400" dirty="0"/>
              <a:t> :EUREKA: </a:t>
            </a:r>
            <a:r>
              <a:rPr lang="it-IT" sz="2400" dirty="0" smtClean="0"/>
              <a:t>DEFINITION</a:t>
            </a:r>
          </a:p>
          <a:p>
            <a:r>
              <a:rPr lang="en-US" sz="2400" dirty="0"/>
              <a:t>The Eureka is described by Netflix as</a:t>
            </a:r>
            <a:endParaRPr lang="it-IT" sz="2400" dirty="0"/>
          </a:p>
          <a:p>
            <a:pPr marL="0" indent="0">
              <a:buNone/>
            </a:pPr>
            <a:r>
              <a:rPr lang="en-US" sz="2400" dirty="0"/>
              <a:t>a </a:t>
            </a:r>
            <a:endParaRPr lang="en-US" sz="2400" dirty="0" smtClean="0"/>
          </a:p>
          <a:p>
            <a:pPr marL="742950" indent="-742950">
              <a:buFont typeface="+mj-lt"/>
              <a:buAutoNum type="arabicPeriod"/>
            </a:pPr>
            <a:r>
              <a:rPr lang="en-US" sz="2800" dirty="0" smtClean="0"/>
              <a:t>Service discovery is one of the key tenets of a </a:t>
            </a:r>
            <a:r>
              <a:rPr lang="en-US" sz="2800" dirty="0" err="1" smtClean="0"/>
              <a:t>microservices</a:t>
            </a:r>
            <a:r>
              <a:rPr lang="en-US" sz="2800" dirty="0" smtClean="0"/>
              <a:t> based architecture.</a:t>
            </a:r>
          </a:p>
          <a:p>
            <a:pPr marL="742950" indent="-742950">
              <a:buFont typeface="+mj-lt"/>
              <a:buAutoNum type="arabicPeriod"/>
            </a:pPr>
            <a:r>
              <a:rPr lang="en-US" sz="2800" dirty="0" smtClean="0"/>
              <a:t>Eureka is the </a:t>
            </a:r>
            <a:r>
              <a:rPr lang="en-US" sz="2800" dirty="0" err="1" smtClean="0"/>
              <a:t>netflix</a:t>
            </a:r>
            <a:r>
              <a:rPr lang="en-US" sz="2800" dirty="0" smtClean="0"/>
              <a:t> service discovery server and client that allows </a:t>
            </a:r>
            <a:r>
              <a:rPr lang="en-US" sz="2800" dirty="0" err="1" smtClean="0"/>
              <a:t>applcation</a:t>
            </a:r>
            <a:r>
              <a:rPr lang="en-US" sz="2800" dirty="0" smtClean="0"/>
              <a:t> services to find each other dynamically</a:t>
            </a:r>
          </a:p>
          <a:p>
            <a:pPr marL="742950" indent="-742950">
              <a:buFont typeface="+mj-lt"/>
              <a:buAutoNum type="arabicPeriod"/>
            </a:pPr>
            <a:r>
              <a:rPr lang="en-US" sz="2800" dirty="0" smtClean="0"/>
              <a:t>The server can be configured and deployed to be highly available with each server replicating state about the registered service to the others.</a:t>
            </a:r>
          </a:p>
          <a:p>
            <a:pPr marL="742950" indent="-742950">
              <a:buFont typeface="+mj-lt"/>
              <a:buAutoNum type="arabicPeriod"/>
            </a:pPr>
            <a:r>
              <a:rPr lang="en-US" sz="2800" dirty="0" smtClean="0"/>
              <a:t>Eureka is REST </a:t>
            </a:r>
            <a:r>
              <a:rPr lang="en-US" sz="2800" dirty="0"/>
              <a:t>based service </a:t>
            </a:r>
            <a:r>
              <a:rPr lang="en-US" sz="2800" strike="sngStrike" dirty="0"/>
              <a:t>that is primarily used in the AWS cloud </a:t>
            </a:r>
            <a:r>
              <a:rPr lang="en-US" sz="2800" dirty="0"/>
              <a:t>for locating services for the purpose of load balancing and failover of middle-tier servers. We call this service, the Eureka Server. </a:t>
            </a:r>
            <a:endParaRPr lang="en-US" sz="2800" dirty="0" smtClean="0"/>
          </a:p>
          <a:p>
            <a:pPr marL="742950" indent="-742950">
              <a:buFont typeface="+mj-lt"/>
              <a:buAutoNum type="arabicPeriod"/>
            </a:pPr>
            <a:r>
              <a:rPr lang="en-US" sz="2800" dirty="0" smtClean="0"/>
              <a:t>Eureka </a:t>
            </a:r>
            <a:r>
              <a:rPr lang="en-US" sz="2800" dirty="0"/>
              <a:t>also comes with a Java-based client </a:t>
            </a:r>
            <a:r>
              <a:rPr lang="en-US" sz="2800" dirty="0" err="1"/>
              <a:t>component,the</a:t>
            </a:r>
            <a:r>
              <a:rPr lang="en-US" sz="2800" dirty="0"/>
              <a:t> Eureka Client, which makes interactions with the service much easier. The client also has a built-in load balancer that does basic round-robin load balancing.</a:t>
            </a:r>
            <a:endParaRPr lang="it-IT" sz="2800" dirty="0"/>
          </a:p>
          <a:p>
            <a:pPr marL="742950" indent="-742950">
              <a:buFont typeface="+mj-lt"/>
              <a:buAutoNum type="arabicPeriod"/>
            </a:pPr>
            <a:r>
              <a:rPr lang="en-US" sz="2800" dirty="0"/>
              <a:t>So basically, Eureka is a register, that will know where which one of our services lives, how many instances of they are up (or down) and how to access them.</a:t>
            </a:r>
            <a:endParaRPr lang="it-IT" sz="2800" dirty="0"/>
          </a:p>
          <a:p>
            <a:pPr marL="742950" indent="-742950">
              <a:buFont typeface="+mj-lt"/>
              <a:buAutoNum type="arabicPeriod"/>
            </a:pPr>
            <a:r>
              <a:rPr lang="en-US" sz="2800" dirty="0" smtClean="0"/>
              <a:t>(By means of  Spring Cloud) Thanks </a:t>
            </a:r>
            <a:r>
              <a:rPr lang="en-US" sz="2800" dirty="0"/>
              <a:t>to </a:t>
            </a:r>
            <a:r>
              <a:rPr lang="en-US" sz="2800" dirty="0" smtClean="0"/>
              <a:t>Spring Cloud , </a:t>
            </a:r>
            <a:r>
              <a:rPr lang="en-US" sz="2800" dirty="0"/>
              <a:t>all the complexity to get a Eureka server up and running was wrapped inside useful libraries that we'll be using in this series</a:t>
            </a:r>
            <a:r>
              <a:rPr lang="en-US" sz="2800" dirty="0" smtClean="0"/>
              <a:t>.</a:t>
            </a:r>
          </a:p>
          <a:p>
            <a:pPr marL="742950" indent="-742950">
              <a:buFont typeface="+mj-lt"/>
              <a:buAutoNum type="arabicPeriod"/>
            </a:pPr>
            <a:r>
              <a:rPr lang="en-US" sz="2800" dirty="0" smtClean="0"/>
              <a:t>Service discovery server Netflix Eureka allows </a:t>
            </a:r>
            <a:r>
              <a:rPr lang="en-US" sz="2800" dirty="0" err="1" smtClean="0"/>
              <a:t>microservices</a:t>
            </a:r>
            <a:r>
              <a:rPr lang="en-US" sz="2800" dirty="0" smtClean="0"/>
              <a:t> to </a:t>
            </a:r>
            <a:r>
              <a:rPr lang="en-US" sz="2800" dirty="0" err="1" smtClean="0"/>
              <a:t>regiter</a:t>
            </a:r>
            <a:r>
              <a:rPr lang="en-US" sz="2800" dirty="0" smtClean="0"/>
              <a:t> themselves as they appear in the system landscape</a:t>
            </a:r>
            <a:endParaRPr lang="it-IT" sz="2800" dirty="0"/>
          </a:p>
          <a:p>
            <a:endParaRPr lang="it-IT" dirty="0"/>
          </a:p>
          <a:p>
            <a:endParaRPr lang="it-IT" dirty="0" smtClean="0"/>
          </a:p>
          <a:p>
            <a:endParaRPr lang="it-IT" dirty="0" smtClean="0"/>
          </a:p>
          <a:p>
            <a:endParaRPr lang="it-IT" dirty="0"/>
          </a:p>
        </p:txBody>
      </p:sp>
    </p:spTree>
    <p:extLst>
      <p:ext uri="{BB962C8B-B14F-4D97-AF65-F5344CB8AC3E}">
        <p14:creationId xmlns:p14="http://schemas.microsoft.com/office/powerpoint/2010/main" val="337034025"/>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Wiring</a:t>
            </a:r>
            <a:r>
              <a:rPr lang="it-IT" dirty="0" smtClean="0"/>
              <a:t> </a:t>
            </a:r>
            <a:r>
              <a:rPr lang="it-IT" dirty="0" err="1" smtClean="0"/>
              <a:t>Microservice</a:t>
            </a:r>
            <a:r>
              <a:rPr lang="it-IT" dirty="0" smtClean="0"/>
              <a:t>: </a:t>
            </a:r>
            <a:r>
              <a:rPr lang="it-IT" dirty="0" err="1" smtClean="0"/>
              <a:t>Discovery</a:t>
            </a:r>
            <a:r>
              <a:rPr lang="it-IT" dirty="0" smtClean="0"/>
              <a:t> Service</a:t>
            </a:r>
            <a:endParaRPr lang="it-IT" dirty="0"/>
          </a:p>
        </p:txBody>
      </p:sp>
      <p:sp>
        <p:nvSpPr>
          <p:cNvPr id="3" name="Segnaposto contenuto 2"/>
          <p:cNvSpPr>
            <a:spLocks noGrp="1"/>
          </p:cNvSpPr>
          <p:nvPr>
            <p:ph idx="1"/>
          </p:nvPr>
        </p:nvSpPr>
        <p:spPr/>
        <p:txBody>
          <a:bodyPr/>
          <a:lstStyle/>
          <a:p>
            <a:pPr marL="742950" indent="-742950">
              <a:buFont typeface="+mj-lt"/>
              <a:buAutoNum type="arabicPeriod"/>
            </a:pPr>
            <a:r>
              <a:rPr lang="en-US" dirty="0" smtClean="0"/>
              <a:t>When a client registers with Eureka it provides meta-data about </a:t>
            </a:r>
            <a:r>
              <a:rPr lang="en-US" dirty="0" err="1" smtClean="0"/>
              <a:t>itsself</a:t>
            </a:r>
            <a:r>
              <a:rPr lang="en-US" dirty="0" smtClean="0"/>
              <a:t> (</a:t>
            </a:r>
            <a:r>
              <a:rPr lang="en-US" dirty="0" err="1" smtClean="0"/>
              <a:t>host,port</a:t>
            </a:r>
            <a:r>
              <a:rPr lang="en-US" dirty="0" smtClean="0"/>
              <a:t>, URL), Eureka receives </a:t>
            </a:r>
            <a:r>
              <a:rPr lang="en-US" dirty="0" err="1" smtClean="0"/>
              <a:t>hearthbeat</a:t>
            </a:r>
            <a:r>
              <a:rPr lang="en-US" dirty="0" smtClean="0"/>
              <a:t> messages from each instance belonging to a service </a:t>
            </a:r>
          </a:p>
          <a:p>
            <a:pPr marL="742950" indent="-742950">
              <a:buFont typeface="+mj-lt"/>
              <a:buAutoNum type="arabicPeriod"/>
            </a:pPr>
            <a:r>
              <a:rPr lang="en-US" dirty="0" smtClean="0"/>
              <a:t>If the </a:t>
            </a:r>
            <a:r>
              <a:rPr lang="en-US" dirty="0" err="1" smtClean="0"/>
              <a:t>hearthbeat</a:t>
            </a:r>
            <a:r>
              <a:rPr lang="en-US" dirty="0" smtClean="0"/>
              <a:t> fails over a configurable timetable the instance is removed</a:t>
            </a:r>
          </a:p>
          <a:p>
            <a:pPr marL="742950" indent="-742950">
              <a:buFont typeface="+mj-lt"/>
              <a:buAutoNum type="arabicPeriod"/>
            </a:pPr>
            <a:endParaRPr lang="en-US" dirty="0" smtClean="0"/>
          </a:p>
          <a:p>
            <a:pPr marL="742950" indent="-742950">
              <a:buFont typeface="+mj-lt"/>
              <a:buAutoNum type="arabicPeriod"/>
            </a:pPr>
            <a:r>
              <a:rPr lang="en-US" dirty="0" smtClean="0"/>
              <a:t>Eureka does not use a backend store and all services instance in the registry have to send an heartbeat to keep their registration up to date (so </a:t>
            </a:r>
            <a:r>
              <a:rPr lang="en-US" dirty="0" err="1" smtClean="0"/>
              <a:t>ths</a:t>
            </a:r>
            <a:r>
              <a:rPr lang="en-US" dirty="0" smtClean="0"/>
              <a:t> can be done in memory)</a:t>
            </a:r>
          </a:p>
          <a:p>
            <a:pPr marL="742950" indent="-742950">
              <a:buFont typeface="+mj-lt"/>
              <a:buAutoNum type="arabicPeriod"/>
            </a:pPr>
            <a:r>
              <a:rPr lang="en-US" dirty="0" smtClean="0"/>
              <a:t>Client have an in memory cache of Eureka registration (they don’t have to go to the registry for every single request to a service)</a:t>
            </a:r>
          </a:p>
          <a:p>
            <a:pPr marL="742950" indent="-742950">
              <a:buFont typeface="+mj-lt"/>
              <a:buAutoNum type="arabicPeriod"/>
            </a:pPr>
            <a:r>
              <a:rPr lang="en-US" dirty="0" smtClean="0"/>
              <a:t>Eureka server is also a client and require (at least one) service URL to locate a peer. In the following demo this </a:t>
            </a:r>
            <a:r>
              <a:rPr lang="en-US" dirty="0" err="1" smtClean="0"/>
              <a:t>behaviour</a:t>
            </a:r>
            <a:r>
              <a:rPr lang="en-US" dirty="0" smtClean="0"/>
              <a:t> has been switched off (the client side </a:t>
            </a:r>
            <a:r>
              <a:rPr lang="en-US" dirty="0" err="1" smtClean="0"/>
              <a:t>behaviuor</a:t>
            </a:r>
            <a:r>
              <a:rPr lang="en-US" dirty="0" smtClean="0"/>
              <a:t>) (standalone mode) so it does not keep </a:t>
            </a:r>
            <a:r>
              <a:rPr lang="en-US" dirty="0" err="1" smtClean="0"/>
              <a:t>tring</a:t>
            </a:r>
            <a:r>
              <a:rPr lang="en-US" dirty="0" smtClean="0"/>
              <a:t> and failing to  reach its pears.</a:t>
            </a:r>
          </a:p>
          <a:p>
            <a:pPr marL="742950" indent="-742950">
              <a:buFont typeface="+mj-lt"/>
              <a:buAutoNum type="arabicPeriod"/>
            </a:pPr>
            <a:endParaRPr lang="en-US" strike="sngStrike" dirty="0"/>
          </a:p>
          <a:p>
            <a:pPr marL="742950" indent="-742950">
              <a:buFont typeface="+mj-lt"/>
              <a:buAutoNum type="arabicPeriod"/>
            </a:pPr>
            <a:r>
              <a:rPr lang="en-US" dirty="0" smtClean="0">
                <a:solidFill>
                  <a:srgbClr val="FF0000"/>
                </a:solidFill>
              </a:rPr>
              <a:t>DEMO STANDALONE MODE</a:t>
            </a:r>
          </a:p>
          <a:p>
            <a:endParaRPr lang="it-IT" dirty="0"/>
          </a:p>
          <a:p>
            <a:endParaRPr lang="it-IT" dirty="0" smtClean="0"/>
          </a:p>
          <a:p>
            <a:endParaRPr lang="it-IT" dirty="0" smtClean="0"/>
          </a:p>
          <a:p>
            <a:endParaRPr lang="it-IT" dirty="0"/>
          </a:p>
        </p:txBody>
      </p:sp>
    </p:spTree>
    <p:extLst>
      <p:ext uri="{BB962C8B-B14F-4D97-AF65-F5344CB8AC3E}">
        <p14:creationId xmlns:p14="http://schemas.microsoft.com/office/powerpoint/2010/main" val="2910646183"/>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Discovery</a:t>
            </a:r>
            <a:r>
              <a:rPr lang="it-IT" dirty="0" smtClean="0"/>
              <a:t> Services: Eureka stand alone mode</a:t>
            </a:r>
            <a:endParaRPr lang="it-IT" dirty="0"/>
          </a:p>
        </p:txBody>
      </p:sp>
      <p:sp>
        <p:nvSpPr>
          <p:cNvPr id="3" name="Segnaposto contenuto 2"/>
          <p:cNvSpPr>
            <a:spLocks noGrp="1"/>
          </p:cNvSpPr>
          <p:nvPr>
            <p:ph idx="1"/>
          </p:nvPr>
        </p:nvSpPr>
        <p:spPr>
          <a:xfrm>
            <a:off x="617539" y="1676400"/>
            <a:ext cx="8118078" cy="10668000"/>
          </a:xfrm>
        </p:spPr>
        <p:txBody>
          <a:bodyPr/>
          <a:lstStyle/>
          <a:p>
            <a:pPr marL="0" indent="0" eaLnBrk="1" fontAlgn="t" hangingPunct="1">
              <a:buNone/>
            </a:pPr>
            <a:endParaRPr lang="it-IT" dirty="0"/>
          </a:p>
          <a:p>
            <a:pPr eaLnBrk="1" fontAlgn="t" hangingPunct="1"/>
            <a:r>
              <a:rPr lang="it-IT" dirty="0"/>
              <a:t>NETFLIX </a:t>
            </a:r>
            <a:r>
              <a:rPr lang="it-IT" dirty="0" smtClean="0"/>
              <a:t>EUREKA: in a stand alone mode </a:t>
            </a:r>
            <a:r>
              <a:rPr lang="it-IT" dirty="0" err="1" smtClean="0"/>
              <a:t>is</a:t>
            </a:r>
            <a:r>
              <a:rPr lang="it-IT" dirty="0" smtClean="0"/>
              <a:t> </a:t>
            </a:r>
            <a:r>
              <a:rPr lang="it-IT" dirty="0" err="1" smtClean="0"/>
              <a:t>fairly</a:t>
            </a:r>
            <a:r>
              <a:rPr lang="it-IT" dirty="0" smtClean="0"/>
              <a:t> </a:t>
            </a:r>
            <a:r>
              <a:rPr lang="it-IT" dirty="0" err="1" smtClean="0"/>
              <a:t>resilient</a:t>
            </a:r>
            <a:r>
              <a:rPr lang="it-IT" dirty="0" smtClean="0"/>
              <a:t> to </a:t>
            </a:r>
            <a:r>
              <a:rPr lang="it-IT" dirty="0" err="1" smtClean="0"/>
              <a:t>failure</a:t>
            </a:r>
            <a:r>
              <a:rPr lang="it-IT" dirty="0" smtClean="0"/>
              <a:t>. </a:t>
            </a:r>
            <a:endParaRPr lang="en-US" dirty="0"/>
          </a:p>
          <a:p>
            <a:pPr marL="0" indent="0" eaLnBrk="1" fontAlgn="t" hangingPunct="1">
              <a:buNone/>
            </a:pPr>
            <a:endParaRPr lang="it-IT" dirty="0"/>
          </a:p>
          <a:p>
            <a:pPr eaLnBrk="1" fontAlgn="t" hangingPunct="1"/>
            <a:r>
              <a:rPr lang="it-IT" dirty="0" smtClean="0"/>
              <a:t> </a:t>
            </a:r>
            <a:r>
              <a:rPr lang="it-IT" dirty="0" err="1" smtClean="0"/>
              <a:t>standalone</a:t>
            </a:r>
            <a:r>
              <a:rPr lang="it-IT" dirty="0" smtClean="0"/>
              <a:t> mode </a:t>
            </a:r>
            <a:r>
              <a:rPr lang="it-IT" dirty="0" err="1" smtClean="0"/>
              <a:t>swtich</a:t>
            </a:r>
            <a:r>
              <a:rPr lang="it-IT" dirty="0" smtClean="0"/>
              <a:t> off the client </a:t>
            </a:r>
            <a:r>
              <a:rPr lang="it-IT" dirty="0" err="1" smtClean="0"/>
              <a:t>dide</a:t>
            </a:r>
            <a:r>
              <a:rPr lang="it-IT" dirty="0" smtClean="0"/>
              <a:t> </a:t>
            </a:r>
            <a:r>
              <a:rPr lang="it-IT" dirty="0" err="1" smtClean="0"/>
              <a:t>behaviuor</a:t>
            </a:r>
            <a:endParaRPr lang="it-IT" dirty="0" smtClean="0"/>
          </a:p>
          <a:p>
            <a:pPr eaLnBrk="1" fontAlgn="t" hangingPunct="1"/>
            <a:r>
              <a:rPr lang="it-IT" dirty="0" smtClean="0"/>
              <a:t>Cache client </a:t>
            </a:r>
            <a:r>
              <a:rPr lang="it-IT" dirty="0" smtClean="0">
                <a:sym typeface="Wingdings" pitchFamily="2" charset="2"/>
              </a:rPr>
              <a:t> cache server  by </a:t>
            </a:r>
            <a:r>
              <a:rPr lang="it-IT" dirty="0" err="1" smtClean="0">
                <a:sym typeface="Wingdings" pitchFamily="2" charset="2"/>
              </a:rPr>
              <a:t>means</a:t>
            </a:r>
            <a:r>
              <a:rPr lang="it-IT" dirty="0" smtClean="0">
                <a:sym typeface="Wingdings" pitchFamily="2" charset="2"/>
              </a:rPr>
              <a:t> of </a:t>
            </a:r>
            <a:r>
              <a:rPr lang="it-IT" dirty="0" err="1" smtClean="0">
                <a:sym typeface="Wingdings" pitchFamily="2" charset="2"/>
              </a:rPr>
              <a:t>hearthbeat</a:t>
            </a:r>
            <a:endParaRPr lang="it-IT" dirty="0"/>
          </a:p>
          <a:p>
            <a:pPr lvl="1"/>
            <a:endParaRPr lang="it-IT" dirty="0" smtClean="0"/>
          </a:p>
          <a:p>
            <a:endParaRPr lang="it-IT" dirty="0" smtClean="0"/>
          </a:p>
          <a:p>
            <a:endParaRPr lang="it-IT" dirty="0"/>
          </a:p>
        </p:txBody>
      </p:sp>
      <p:pic>
        <p:nvPicPr>
          <p:cNvPr id="1028" name="Picture 4" descr="Eureka High level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7664" y="1673424"/>
            <a:ext cx="14473608" cy="10855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030817"/>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ttangolo arrotondato 130"/>
          <p:cNvSpPr/>
          <p:nvPr/>
        </p:nvSpPr>
        <p:spPr bwMode="auto">
          <a:xfrm rot="16200000">
            <a:off x="3353041" y="8214978"/>
            <a:ext cx="4372018" cy="69342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nvGrpSpPr>
          <p:cNvPr id="36" name="Gruppo 35"/>
          <p:cNvGrpSpPr/>
          <p:nvPr/>
        </p:nvGrpSpPr>
        <p:grpSpPr>
          <a:xfrm>
            <a:off x="9475621" y="3668376"/>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10838724" y="219456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8" y="241300"/>
            <a:ext cx="23134637" cy="1358900"/>
          </a:xfrm>
        </p:spPr>
        <p:txBody>
          <a:bodyPr/>
          <a:lstStyle/>
          <a:p>
            <a:r>
              <a:rPr lang="it-IT" dirty="0" err="1"/>
              <a:t>Wiring</a:t>
            </a:r>
            <a:r>
              <a:rPr lang="it-IT" dirty="0"/>
              <a:t> </a:t>
            </a:r>
            <a:r>
              <a:rPr lang="it-IT" dirty="0" err="1"/>
              <a:t>Microservice</a:t>
            </a:r>
            <a:r>
              <a:rPr lang="it-IT" dirty="0"/>
              <a:t>: </a:t>
            </a:r>
            <a:r>
              <a:rPr lang="it-IT" dirty="0" err="1"/>
              <a:t>Discovery</a:t>
            </a:r>
            <a:r>
              <a:rPr lang="it-IT" dirty="0"/>
              <a:t> Service</a:t>
            </a:r>
          </a:p>
        </p:txBody>
      </p:sp>
      <p:grpSp>
        <p:nvGrpSpPr>
          <p:cNvPr id="8" name="Gruppo 7"/>
          <p:cNvGrpSpPr/>
          <p:nvPr/>
        </p:nvGrpSpPr>
        <p:grpSpPr>
          <a:xfrm>
            <a:off x="6149015" y="7590003"/>
            <a:ext cx="11307650" cy="4449461"/>
            <a:chOff x="1942087" y="7568268"/>
            <a:chExt cx="11307650" cy="4449461"/>
          </a:xfrm>
        </p:grpSpPr>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0" name="Rettangolo arrotondato 59"/>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cxnSp>
        <p:nvCxnSpPr>
          <p:cNvPr id="89" name="Connettore 2 88"/>
          <p:cNvCxnSpPr>
            <a:stCxn id="84" idx="2"/>
            <a:endCxn id="11" idx="0"/>
          </p:cNvCxnSpPr>
          <p:nvPr/>
        </p:nvCxnSpPr>
        <p:spPr bwMode="auto">
          <a:xfrm>
            <a:off x="11799721" y="5727166"/>
            <a:ext cx="3118" cy="1862837"/>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Freccia a destra con strisce 20"/>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0108277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3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2328" grpId="0" animBg="1"/>
      <p:bldP spid="21"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SERVER</a:t>
            </a:r>
            <a:endParaRPr lang="it-IT"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720" y="1963411"/>
            <a:ext cx="12672118" cy="738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asellaDiTesto 7"/>
          <p:cNvSpPr txBox="1"/>
          <p:nvPr/>
        </p:nvSpPr>
        <p:spPr>
          <a:xfrm>
            <a:off x="716197" y="5921896"/>
            <a:ext cx="18434048" cy="5693866"/>
          </a:xfrm>
          <a:prstGeom prst="rect">
            <a:avLst/>
          </a:prstGeom>
          <a:noFill/>
        </p:spPr>
        <p:txBody>
          <a:bodyPr wrap="square" rtlCol="0">
            <a:spAutoFit/>
          </a:bodyPr>
          <a:lstStyle/>
          <a:p>
            <a:r>
              <a:rPr lang="it-IT" sz="2800" dirty="0" smtClean="0"/>
              <a:t>server</a:t>
            </a:r>
            <a:r>
              <a:rPr lang="it-IT" sz="2800" dirty="0"/>
              <a:t>:</a:t>
            </a:r>
          </a:p>
          <a:p>
            <a:r>
              <a:rPr lang="it-IT" sz="2800" dirty="0"/>
              <a:t>  </a:t>
            </a:r>
            <a:r>
              <a:rPr lang="it-IT" sz="2800" dirty="0" err="1"/>
              <a:t>port</a:t>
            </a:r>
            <a:r>
              <a:rPr lang="it-IT" sz="2800" dirty="0"/>
              <a:t>: 8761</a:t>
            </a:r>
          </a:p>
          <a:p>
            <a:endParaRPr lang="it-IT" sz="2800" dirty="0"/>
          </a:p>
          <a:p>
            <a:r>
              <a:rPr lang="it-IT" sz="2800" u="sng" dirty="0"/>
              <a:t>eureka:</a:t>
            </a:r>
          </a:p>
          <a:p>
            <a:r>
              <a:rPr lang="it-IT" sz="2800" dirty="0"/>
              <a:t>  </a:t>
            </a:r>
            <a:r>
              <a:rPr lang="it-IT" sz="2800" dirty="0" err="1"/>
              <a:t>instance</a:t>
            </a:r>
            <a:r>
              <a:rPr lang="it-IT" sz="2800" dirty="0"/>
              <a:t>:</a:t>
            </a:r>
          </a:p>
          <a:p>
            <a:r>
              <a:rPr lang="it-IT" sz="2800" dirty="0"/>
              <a:t>    </a:t>
            </a:r>
            <a:r>
              <a:rPr lang="it-IT" sz="2800" u="sng" dirty="0" err="1"/>
              <a:t>hostname</a:t>
            </a:r>
            <a:r>
              <a:rPr lang="it-IT" sz="2800" u="sng" dirty="0"/>
              <a:t>: </a:t>
            </a:r>
            <a:r>
              <a:rPr lang="it-IT" sz="2800" u="sng" dirty="0" err="1"/>
              <a:t>localhost</a:t>
            </a:r>
            <a:endParaRPr lang="it-IT" sz="2800" u="sng" dirty="0"/>
          </a:p>
          <a:p>
            <a:r>
              <a:rPr lang="it-IT" sz="2800" dirty="0"/>
              <a:t>  client:</a:t>
            </a:r>
          </a:p>
          <a:p>
            <a:r>
              <a:rPr lang="it-IT" sz="2800" dirty="0" smtClean="0"/>
              <a:t>    </a:t>
            </a:r>
            <a:r>
              <a:rPr lang="it-IT" sz="2800" dirty="0" err="1" smtClean="0"/>
              <a:t>registerWithEureka</a:t>
            </a:r>
            <a:r>
              <a:rPr lang="it-IT" sz="2800" dirty="0" smtClean="0"/>
              <a:t>: false</a:t>
            </a:r>
            <a:r>
              <a:rPr lang="it-IT" sz="2800" b="1" dirty="0" smtClean="0">
                <a:solidFill>
                  <a:srgbClr val="FF0000"/>
                </a:solidFill>
              </a:rPr>
              <a:t> #STANDALONE MODE </a:t>
            </a:r>
          </a:p>
          <a:p>
            <a:r>
              <a:rPr lang="it-IT" sz="2800" dirty="0" smtClean="0"/>
              <a:t>    </a:t>
            </a:r>
            <a:r>
              <a:rPr lang="it-IT" sz="2800" dirty="0" err="1"/>
              <a:t>fetchRegistry</a:t>
            </a:r>
            <a:r>
              <a:rPr lang="it-IT" sz="2800" dirty="0"/>
              <a:t>: false</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http://${eureka.instance.hostname}:${server.port}/eureka/</a:t>
            </a:r>
          </a:p>
          <a:p>
            <a:r>
              <a:rPr lang="it-IT" sz="2800" dirty="0"/>
              <a:t>  server:</a:t>
            </a:r>
          </a:p>
          <a:p>
            <a:r>
              <a:rPr lang="da-DK" sz="2800" dirty="0"/>
              <a:t>    enableSelfPreservation: </a:t>
            </a:r>
            <a:r>
              <a:rPr lang="da-DK" sz="2800" dirty="0" smtClean="0"/>
              <a:t>true</a:t>
            </a:r>
            <a:endParaRPr lang="it-IT" sz="2800" dirty="0">
              <a:latin typeface="Consolas"/>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689956" y="2788019"/>
            <a:ext cx="18434048" cy="2677656"/>
          </a:xfrm>
          <a:prstGeom prst="rect">
            <a:avLst/>
          </a:prstGeom>
          <a:noFill/>
        </p:spPr>
        <p:txBody>
          <a:bodyPr wrap="square" rtlCol="0">
            <a:spAutoFit/>
          </a:bodyPr>
          <a:lstStyle/>
          <a:p>
            <a:r>
              <a:rPr lang="en-US" sz="2800" dirty="0">
                <a:latin typeface="Consolas"/>
              </a:rPr>
              <a:t>@</a:t>
            </a:r>
            <a:r>
              <a:rPr lang="en-US" sz="2800" dirty="0" err="1">
                <a:latin typeface="Consolas"/>
              </a:rPr>
              <a:t>EnableEurekaServer</a:t>
            </a:r>
            <a:r>
              <a:rPr lang="en-US" sz="2800" dirty="0">
                <a:latin typeface="Consolas"/>
              </a:rPr>
              <a:t> </a:t>
            </a:r>
            <a:br>
              <a:rPr lang="en-US" sz="2800" dirty="0">
                <a:latin typeface="Consolas"/>
              </a:rPr>
            </a:br>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r>
              <a:rPr lang="it-IT" sz="2800" dirty="0" smtClean="0">
                <a:latin typeface="Consolas"/>
              </a:rPr>
              <a:t> </a:t>
            </a:r>
          </a:p>
        </p:txBody>
      </p:sp>
      <p:sp>
        <p:nvSpPr>
          <p:cNvPr id="10" name="Rettangolo 9"/>
          <p:cNvSpPr/>
          <p:nvPr/>
        </p:nvSpPr>
        <p:spPr bwMode="auto">
          <a:xfrm>
            <a:off x="716197" y="2701970"/>
            <a:ext cx="4527739" cy="59060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914074" y="6380439"/>
            <a:ext cx="1890356" cy="59060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066473" y="9778801"/>
            <a:ext cx="11459035" cy="9221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914074" y="8554209"/>
            <a:ext cx="9333710" cy="1224592"/>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2329370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6" grpId="0"/>
      <p:bldP spid="10" grpId="0" animBg="1"/>
      <p:bldP spid="12" grpId="0" animBg="1"/>
      <p:bldP spid="13" grpId="0" animBg="1"/>
      <p:bldP spid="11"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p:txBody>
          <a:bodyPr/>
          <a:lstStyle/>
          <a:p>
            <a:pPr eaLnBrk="1" hangingPunct="1"/>
            <a:r>
              <a:rPr lang="it-IT" dirty="0" err="1" smtClean="0"/>
              <a:t>Funtional</a:t>
            </a:r>
            <a:endParaRPr lang="it-IT" dirty="0" smtClean="0"/>
          </a:p>
          <a:p>
            <a:pPr lvl="1" eaLnBrk="1" hangingPunct="1"/>
            <a:r>
              <a:rPr lang="it-IT" sz="2800" dirty="0" smtClean="0"/>
              <a:t>By </a:t>
            </a:r>
            <a:r>
              <a:rPr lang="it-IT" sz="2800" dirty="0" err="1" smtClean="0"/>
              <a:t>means</a:t>
            </a:r>
            <a:r>
              <a:rPr lang="it-IT" sz="2800" dirty="0" smtClean="0"/>
              <a:t> of a </a:t>
            </a:r>
            <a:r>
              <a:rPr lang="it-IT" sz="2800" dirty="0" smtClean="0"/>
              <a:t>web/</a:t>
            </a:r>
            <a:r>
              <a:rPr lang="it-IT" sz="2800" dirty="0" err="1" smtClean="0"/>
              <a:t>Smartfone</a:t>
            </a:r>
            <a:r>
              <a:rPr lang="it-IT" sz="2800" dirty="0" smtClean="0"/>
              <a:t> </a:t>
            </a:r>
            <a:r>
              <a:rPr lang="it-IT" sz="2800" dirty="0" err="1" smtClean="0"/>
              <a:t>application</a:t>
            </a:r>
            <a:r>
              <a:rPr lang="it-IT" sz="2800" dirty="0" smtClean="0"/>
              <a:t> the </a:t>
            </a:r>
            <a:r>
              <a:rPr lang="it-IT" sz="2800" dirty="0" smtClean="0"/>
              <a:t>computer </a:t>
            </a:r>
            <a:r>
              <a:rPr lang="it-IT" sz="2800" dirty="0" err="1" smtClean="0"/>
              <a:t>system</a:t>
            </a:r>
            <a:r>
              <a:rPr lang="it-IT" sz="2800" dirty="0" smtClean="0"/>
              <a:t> </a:t>
            </a:r>
            <a:r>
              <a:rPr lang="it-IT" sz="2800" dirty="0" err="1"/>
              <a:t>will</a:t>
            </a:r>
            <a:r>
              <a:rPr lang="it-IT" sz="2800" dirty="0"/>
              <a:t> </a:t>
            </a:r>
            <a:r>
              <a:rPr lang="it-IT" sz="2800" dirty="0" err="1"/>
              <a:t>allow</a:t>
            </a:r>
            <a:r>
              <a:rPr lang="it-IT" sz="2800" dirty="0"/>
              <a:t> </a:t>
            </a:r>
            <a:r>
              <a:rPr lang="it-IT" sz="2800" dirty="0" err="1"/>
              <a:t>each</a:t>
            </a:r>
            <a:r>
              <a:rPr lang="it-IT" sz="2800" dirty="0"/>
              <a:t> driver to </a:t>
            </a:r>
            <a:r>
              <a:rPr lang="it-IT" sz="2800" dirty="0" err="1"/>
              <a:t>plan</a:t>
            </a:r>
            <a:r>
              <a:rPr lang="it-IT" sz="2800" dirty="0"/>
              <a:t> the </a:t>
            </a:r>
            <a:r>
              <a:rPr lang="it-IT" sz="2800" dirty="0" err="1"/>
              <a:t>necessary</a:t>
            </a:r>
            <a:r>
              <a:rPr lang="it-IT" sz="2800" dirty="0"/>
              <a:t> </a:t>
            </a:r>
            <a:r>
              <a:rPr lang="it-IT" sz="2800" dirty="0" err="1"/>
              <a:t>pit</a:t>
            </a:r>
            <a:r>
              <a:rPr lang="it-IT" sz="2800" dirty="0"/>
              <a:t> </a:t>
            </a:r>
            <a:r>
              <a:rPr lang="it-IT" sz="2800" dirty="0" err="1"/>
              <a:t>stops</a:t>
            </a:r>
            <a:r>
              <a:rPr lang="it-IT" sz="2800" dirty="0"/>
              <a:t> </a:t>
            </a:r>
            <a:r>
              <a:rPr lang="it-IT" sz="2800" dirty="0" err="1"/>
              <a:t>according</a:t>
            </a:r>
            <a:r>
              <a:rPr lang="it-IT" sz="2800" dirty="0"/>
              <a:t> </a:t>
            </a:r>
            <a:r>
              <a:rPr lang="it-IT" sz="2800" dirty="0" err="1"/>
              <a:t>his</a:t>
            </a:r>
            <a:r>
              <a:rPr lang="it-IT" sz="2800" dirty="0"/>
              <a:t> delivery </a:t>
            </a:r>
            <a:r>
              <a:rPr lang="it-IT" sz="2800" dirty="0" err="1" smtClean="0"/>
              <a:t>plan</a:t>
            </a:r>
            <a:endParaRPr lang="it-IT" sz="2800" dirty="0" smtClean="0"/>
          </a:p>
          <a:p>
            <a:pPr lvl="1" eaLnBrk="1" hangingPunct="1"/>
            <a:r>
              <a:rPr lang="en-US" sz="2800" dirty="0"/>
              <a:t>Each driver </a:t>
            </a:r>
            <a:r>
              <a:rPr lang="en-US" sz="2800" strike="sngStrike" dirty="0"/>
              <a:t>of this ecological delivery company </a:t>
            </a:r>
            <a:r>
              <a:rPr lang="en-US" sz="2800" dirty="0"/>
              <a:t>according to his delivery </a:t>
            </a:r>
            <a:r>
              <a:rPr lang="en-US" sz="2800" dirty="0" smtClean="0"/>
              <a:t>plan, </a:t>
            </a:r>
            <a:r>
              <a:rPr lang="en-US" sz="2800" dirty="0" smtClean="0"/>
              <a:t>every morning will schedule the </a:t>
            </a:r>
            <a:r>
              <a:rPr lang="en-US" sz="2800" dirty="0"/>
              <a:t>expected </a:t>
            </a:r>
            <a:r>
              <a:rPr lang="en-US" sz="2800" dirty="0" smtClean="0"/>
              <a:t>pit stops for battery substitution </a:t>
            </a:r>
            <a:r>
              <a:rPr lang="en-US" sz="2800" dirty="0"/>
              <a:t>that will reasonably occur during </a:t>
            </a:r>
            <a:r>
              <a:rPr lang="en-US" sz="2800" dirty="0" smtClean="0"/>
              <a:t>the </a:t>
            </a:r>
            <a:r>
              <a:rPr lang="en-US" sz="2800" dirty="0"/>
              <a:t>day. By means of a mobile application </a:t>
            </a:r>
            <a:r>
              <a:rPr lang="en-US" sz="2800" dirty="0" smtClean="0"/>
              <a:t>(or web </a:t>
            </a:r>
            <a:r>
              <a:rPr lang="en-US" sz="2800" dirty="0"/>
              <a:t>application) he will book one or more </a:t>
            </a:r>
            <a:r>
              <a:rPr lang="en-US" sz="2800" dirty="0" smtClean="0"/>
              <a:t>fresh or charged batteries </a:t>
            </a:r>
            <a:r>
              <a:rPr lang="en-US" sz="2800" dirty="0"/>
              <a:t>supplied by the stations distributed in the city.</a:t>
            </a:r>
            <a:endParaRPr lang="it-IT" sz="2800" dirty="0"/>
          </a:p>
          <a:p>
            <a:pPr lvl="1" eaLnBrk="1" hangingPunct="1"/>
            <a:r>
              <a:rPr lang="it-IT" sz="2800" dirty="0" smtClean="0"/>
              <a:t>In </a:t>
            </a:r>
            <a:r>
              <a:rPr lang="it-IT" sz="2800" dirty="0"/>
              <a:t>case of  </a:t>
            </a:r>
            <a:r>
              <a:rPr lang="it-IT" sz="2800" dirty="0" err="1"/>
              <a:t>unpredictable</a:t>
            </a:r>
            <a:r>
              <a:rPr lang="it-IT" sz="2800" dirty="0"/>
              <a:t> </a:t>
            </a:r>
            <a:r>
              <a:rPr lang="it-IT" sz="2800" dirty="0" err="1" smtClean="0"/>
              <a:t>faultof</a:t>
            </a:r>
            <a:r>
              <a:rPr lang="it-IT" sz="2800" dirty="0" smtClean="0"/>
              <a:t> </a:t>
            </a:r>
            <a:r>
              <a:rPr lang="it-IT" sz="2800" dirty="0" err="1" smtClean="0"/>
              <a:t>its</a:t>
            </a:r>
            <a:r>
              <a:rPr lang="it-IT" sz="2800" dirty="0" smtClean="0"/>
              <a:t> </a:t>
            </a:r>
            <a:r>
              <a:rPr lang="it-IT" sz="2800" dirty="0" err="1" smtClean="0"/>
              <a:t>battery</a:t>
            </a:r>
            <a:r>
              <a:rPr lang="it-IT" sz="2800" dirty="0" smtClean="0"/>
              <a:t>, </a:t>
            </a:r>
            <a:r>
              <a:rPr lang="it-IT" sz="2800" dirty="0" err="1" smtClean="0"/>
              <a:t>each</a:t>
            </a:r>
            <a:r>
              <a:rPr lang="it-IT" sz="2800" dirty="0" smtClean="0"/>
              <a:t> </a:t>
            </a:r>
            <a:r>
              <a:rPr lang="it-IT" sz="2800" dirty="0" err="1" smtClean="0"/>
              <a:t>vehicle</a:t>
            </a:r>
            <a:r>
              <a:rPr lang="it-IT" sz="2800" dirty="0" smtClean="0"/>
              <a:t> </a:t>
            </a:r>
            <a:r>
              <a:rPr lang="it-IT" sz="2800" dirty="0"/>
              <a:t>by </a:t>
            </a:r>
            <a:r>
              <a:rPr lang="it-IT" sz="2800" dirty="0" err="1"/>
              <a:t>means</a:t>
            </a:r>
            <a:r>
              <a:rPr lang="it-IT" sz="2800" dirty="0"/>
              <a:t> of a </a:t>
            </a:r>
            <a:r>
              <a:rPr lang="it-IT" sz="2800" dirty="0" err="1"/>
              <a:t>smart</a:t>
            </a:r>
            <a:r>
              <a:rPr lang="it-IT" sz="2800" dirty="0"/>
              <a:t> </a:t>
            </a:r>
            <a:r>
              <a:rPr lang="it-IT" sz="2800" dirty="0" smtClean="0"/>
              <a:t>cockpit,</a:t>
            </a:r>
            <a:r>
              <a:rPr lang="it-IT" sz="2800" dirty="0" smtClean="0"/>
              <a:t> </a:t>
            </a:r>
            <a:r>
              <a:rPr lang="it-IT" sz="2800" dirty="0" err="1"/>
              <a:t>will</a:t>
            </a:r>
            <a:r>
              <a:rPr lang="it-IT" sz="2800" dirty="0"/>
              <a:t> locate the </a:t>
            </a:r>
            <a:r>
              <a:rPr lang="it-IT" sz="2800" dirty="0" err="1"/>
              <a:t>nearest</a:t>
            </a:r>
            <a:r>
              <a:rPr lang="it-IT" sz="2800" dirty="0"/>
              <a:t> </a:t>
            </a:r>
            <a:r>
              <a:rPr lang="it-IT" sz="2800" dirty="0" err="1"/>
              <a:t>pit</a:t>
            </a:r>
            <a:r>
              <a:rPr lang="it-IT" sz="2800" dirty="0"/>
              <a:t> stop station with an </a:t>
            </a:r>
            <a:r>
              <a:rPr lang="it-IT" sz="2800" dirty="0" err="1" smtClean="0"/>
              <a:t>availabee</a:t>
            </a:r>
            <a:r>
              <a:rPr lang="it-IT" sz="2800" dirty="0" smtClean="0"/>
              <a:t> </a:t>
            </a:r>
            <a:r>
              <a:rPr lang="it-IT" sz="2800" dirty="0" err="1"/>
              <a:t>battery</a:t>
            </a:r>
            <a:r>
              <a:rPr lang="it-IT" sz="2800" dirty="0"/>
              <a:t> </a:t>
            </a:r>
            <a:r>
              <a:rPr lang="it-IT" sz="2800" dirty="0" err="1"/>
              <a:t>that</a:t>
            </a:r>
            <a:r>
              <a:rPr lang="it-IT" sz="2800" dirty="0"/>
              <a:t> </a:t>
            </a:r>
            <a:r>
              <a:rPr lang="it-IT" sz="2800" dirty="0" err="1" smtClean="0"/>
              <a:t>will</a:t>
            </a:r>
            <a:r>
              <a:rPr lang="it-IT" sz="2800" dirty="0" smtClean="0"/>
              <a:t> so </a:t>
            </a:r>
            <a:r>
              <a:rPr lang="it-IT" sz="2800" dirty="0"/>
              <a:t>be </a:t>
            </a:r>
            <a:r>
              <a:rPr lang="it-IT" sz="2800" dirty="0" err="1"/>
              <a:t>booked</a:t>
            </a:r>
            <a:r>
              <a:rPr lang="it-IT" sz="2800" dirty="0" smtClean="0"/>
              <a:t>.</a:t>
            </a:r>
          </a:p>
          <a:p>
            <a:pPr lvl="1" eaLnBrk="1" hangingPunct="1"/>
            <a:r>
              <a:rPr lang="it-IT" sz="2800" dirty="0" smtClean="0"/>
              <a:t>The </a:t>
            </a:r>
            <a:r>
              <a:rPr lang="it-IT" sz="2800" dirty="0" err="1" smtClean="0"/>
              <a:t>computing</a:t>
            </a:r>
            <a:r>
              <a:rPr lang="it-IT" sz="2800" dirty="0" smtClean="0"/>
              <a:t> </a:t>
            </a:r>
            <a:r>
              <a:rPr lang="it-IT" sz="2800" dirty="0" err="1" smtClean="0"/>
              <a:t>system</a:t>
            </a:r>
            <a:r>
              <a:rPr lang="it-IT" sz="2800" dirty="0" smtClean="0"/>
              <a:t>, </a:t>
            </a:r>
            <a:r>
              <a:rPr lang="it-IT" sz="2800" dirty="0" smtClean="0"/>
              <a:t>due to </a:t>
            </a:r>
            <a:r>
              <a:rPr lang="it-IT" sz="2800" dirty="0" err="1" smtClean="0"/>
              <a:t>its</a:t>
            </a:r>
            <a:r>
              <a:rPr lang="it-IT" sz="2800" dirty="0" smtClean="0"/>
              <a:t> </a:t>
            </a:r>
            <a:r>
              <a:rPr lang="it-IT" sz="2800" dirty="0" err="1" smtClean="0"/>
              <a:t>mission</a:t>
            </a:r>
            <a:r>
              <a:rPr lang="it-IT" sz="2800" dirty="0" smtClean="0"/>
              <a:t> </a:t>
            </a:r>
            <a:r>
              <a:rPr lang="it-IT" sz="2800" dirty="0" err="1" smtClean="0"/>
              <a:t>critical</a:t>
            </a:r>
            <a:r>
              <a:rPr lang="it-IT" sz="2800" dirty="0" smtClean="0"/>
              <a:t> </a:t>
            </a:r>
            <a:r>
              <a:rPr lang="it-IT" sz="2800" dirty="0" err="1" smtClean="0"/>
              <a:t>ends</a:t>
            </a:r>
            <a:r>
              <a:rPr lang="it-IT" sz="2800" dirty="0" smtClean="0"/>
              <a:t>, </a:t>
            </a:r>
            <a:r>
              <a:rPr lang="it-IT" sz="2800" dirty="0" err="1" smtClean="0"/>
              <a:t>should</a:t>
            </a:r>
            <a:r>
              <a:rPr lang="it-IT" sz="2800" dirty="0" smtClean="0"/>
              <a:t> </a:t>
            </a:r>
            <a:r>
              <a:rPr lang="it-IT" sz="2800" dirty="0" smtClean="0"/>
              <a:t>be </a:t>
            </a:r>
            <a:r>
              <a:rPr lang="it-IT" sz="2800" dirty="0" err="1" smtClean="0"/>
              <a:t>fairly</a:t>
            </a:r>
            <a:r>
              <a:rPr lang="it-IT" sz="2800" dirty="0" smtClean="0"/>
              <a:t> </a:t>
            </a:r>
            <a:r>
              <a:rPr lang="it-IT" sz="2800" dirty="0" err="1" smtClean="0"/>
              <a:t>resilient</a:t>
            </a:r>
            <a:r>
              <a:rPr lang="it-IT" sz="2800" dirty="0" smtClean="0"/>
              <a:t> </a:t>
            </a:r>
            <a:r>
              <a:rPr lang="it-IT" sz="2800" strike="sngStrike" dirty="0" smtClean="0"/>
              <a:t>or </a:t>
            </a:r>
            <a:r>
              <a:rPr lang="it-IT" sz="2800" strike="sngStrike" dirty="0" err="1" smtClean="0"/>
              <a:t>highly</a:t>
            </a:r>
            <a:r>
              <a:rPr lang="it-IT" sz="2800" strike="sngStrike" dirty="0" smtClean="0"/>
              <a:t> </a:t>
            </a:r>
            <a:r>
              <a:rPr lang="it-IT" sz="2800" strike="sngStrike" dirty="0" err="1" smtClean="0"/>
              <a:t>available</a:t>
            </a:r>
            <a:endParaRPr lang="it-IT" sz="2800" strike="sngStrike" dirty="0" smtClean="0"/>
          </a:p>
          <a:p>
            <a:pPr marL="0" indent="0" eaLnBrk="1" hangingPunct="1">
              <a:buNone/>
            </a:pPr>
            <a:endParaRPr lang="it-IT" sz="2800" dirty="0"/>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a:t>
            </a:r>
            <a:r>
              <a:rPr lang="it-IT" dirty="0" err="1" smtClean="0"/>
              <a:t>SERVICE</a:t>
            </a:r>
            <a:endParaRPr lang="it-IT" dirty="0"/>
          </a:p>
        </p:txBody>
      </p:sp>
      <p:sp>
        <p:nvSpPr>
          <p:cNvPr id="8" name="CasellaDiTesto 7"/>
          <p:cNvSpPr txBox="1"/>
          <p:nvPr/>
        </p:nvSpPr>
        <p:spPr>
          <a:xfrm>
            <a:off x="813038" y="5732766"/>
            <a:ext cx="18434048" cy="6555641"/>
          </a:xfrm>
          <a:prstGeom prst="rect">
            <a:avLst/>
          </a:prstGeom>
          <a:noFill/>
        </p:spPr>
        <p:txBody>
          <a:bodyPr wrap="square" rtlCol="0">
            <a:spAutoFit/>
          </a:bodyPr>
          <a:lstStyle/>
          <a:p>
            <a:r>
              <a:rPr lang="it-IT" sz="2800" u="sng" dirty="0"/>
              <a:t>eureka:</a:t>
            </a:r>
          </a:p>
          <a:p>
            <a:r>
              <a:rPr lang="it-IT" sz="2800" dirty="0"/>
              <a:t>  password: password</a:t>
            </a:r>
          </a:p>
          <a:p>
            <a:r>
              <a:rPr lang="it-IT" sz="2800" dirty="0" smtClean="0"/>
              <a:t>  client</a:t>
            </a:r>
            <a:r>
              <a:rPr lang="it-IT" sz="2800" dirty="0"/>
              <a:t>: </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http://user:${eureka.password}@localhost:8761/eureka/</a:t>
            </a:r>
          </a:p>
          <a:p>
            <a:r>
              <a:rPr lang="it-IT" sz="2800" dirty="0"/>
              <a:t>    </a:t>
            </a:r>
            <a:r>
              <a:rPr lang="it-IT" sz="2800" u="sng" dirty="0" err="1"/>
              <a:t>healthcheck</a:t>
            </a:r>
            <a:r>
              <a:rPr lang="it-IT" sz="2800" u="sng" dirty="0"/>
              <a:t>:</a:t>
            </a:r>
          </a:p>
          <a:p>
            <a:r>
              <a:rPr lang="it-IT" sz="2800" dirty="0"/>
              <a:t>      </a:t>
            </a:r>
            <a:r>
              <a:rPr lang="it-IT" sz="2800" dirty="0" err="1"/>
              <a:t>enabled</a:t>
            </a:r>
            <a:r>
              <a:rPr lang="it-IT" sz="2800" dirty="0"/>
              <a:t>: </a:t>
            </a:r>
            <a:r>
              <a:rPr lang="it-IT" sz="2800" dirty="0" err="1"/>
              <a:t>true</a:t>
            </a:r>
            <a:endParaRPr lang="it-IT" sz="2800" dirty="0"/>
          </a:p>
          <a:p>
            <a:r>
              <a:rPr lang="it-IT" sz="2800" dirty="0"/>
              <a:t>    </a:t>
            </a:r>
            <a:r>
              <a:rPr lang="it-IT" sz="2800" dirty="0" err="1"/>
              <a:t>lease</a:t>
            </a:r>
            <a:r>
              <a:rPr lang="it-IT" sz="2800" dirty="0"/>
              <a:t>:</a:t>
            </a:r>
          </a:p>
          <a:p>
            <a:r>
              <a:rPr lang="it-IT" sz="2800" dirty="0"/>
              <a:t>      </a:t>
            </a:r>
            <a:r>
              <a:rPr lang="it-IT" sz="2800" dirty="0" err="1"/>
              <a:t>duration</a:t>
            </a:r>
            <a:r>
              <a:rPr lang="it-IT" sz="2800" dirty="0"/>
              <a:t>: 5</a:t>
            </a:r>
          </a:p>
          <a:p>
            <a:r>
              <a:rPr lang="it-IT" sz="2800" dirty="0"/>
              <a:t>  </a:t>
            </a:r>
            <a:r>
              <a:rPr lang="it-IT" sz="2800" dirty="0" err="1"/>
              <a:t>instance</a:t>
            </a:r>
            <a:r>
              <a:rPr lang="it-IT" sz="2800" dirty="0"/>
              <a:t>:</a:t>
            </a:r>
          </a:p>
          <a:p>
            <a:r>
              <a:rPr lang="it-IT" sz="2800" dirty="0"/>
              <a:t>    </a:t>
            </a:r>
            <a:r>
              <a:rPr lang="it-IT" sz="2800" dirty="0" err="1"/>
              <a:t>leaseRenewalIntervalInSeconds</a:t>
            </a:r>
            <a:r>
              <a:rPr lang="it-IT" sz="2800" dirty="0"/>
              <a:t>: 1</a:t>
            </a:r>
          </a:p>
          <a:p>
            <a:r>
              <a:rPr lang="it-IT" sz="2800" dirty="0"/>
              <a:t>    </a:t>
            </a:r>
            <a:r>
              <a:rPr lang="it-IT" sz="2800" dirty="0" err="1"/>
              <a:t>leaseExpirationDurationInSeconds</a:t>
            </a:r>
            <a:r>
              <a:rPr lang="it-IT" sz="2800" dirty="0"/>
              <a:t>: 2</a:t>
            </a:r>
          </a:p>
          <a:p>
            <a:r>
              <a:rPr lang="it-IT" sz="2800" dirty="0"/>
              <a:t>    </a:t>
            </a:r>
            <a:r>
              <a:rPr lang="it-IT" sz="2800" dirty="0" err="1"/>
              <a:t>metadataMap</a:t>
            </a:r>
            <a:r>
              <a:rPr lang="it-IT" sz="2800" dirty="0"/>
              <a:t>:</a:t>
            </a:r>
          </a:p>
          <a:p>
            <a:r>
              <a:rPr lang="it-IT" sz="2800" dirty="0"/>
              <a:t>      </a:t>
            </a:r>
            <a:r>
              <a:rPr lang="it-IT" sz="2800" dirty="0" err="1"/>
              <a:t>instanceId</a:t>
            </a:r>
            <a:r>
              <a:rPr lang="it-IT" sz="2800" dirty="0"/>
              <a:t>: </a:t>
            </a:r>
            <a:r>
              <a:rPr lang="it-IT" sz="2800" dirty="0" smtClean="0"/>
              <a:t>	${</a:t>
            </a:r>
            <a:r>
              <a:rPr lang="it-IT" sz="2800" dirty="0" err="1"/>
              <a:t>vcap.application.instance_id</a:t>
            </a:r>
            <a:r>
              <a:rPr lang="it-IT" sz="2800" dirty="0"/>
              <a:t>:${spring.application.name}:${</a:t>
            </a:r>
            <a:r>
              <a:rPr lang="it-IT" sz="2800" dirty="0" err="1"/>
              <a:t>spring.application.instance_id</a:t>
            </a:r>
            <a:r>
              <a:rPr lang="it-IT" sz="2800" dirty="0"/>
              <a:t>:${</a:t>
            </a:r>
            <a:r>
              <a:rPr lang="it-IT" sz="2800" dirty="0" err="1"/>
              <a:t>server.port</a:t>
            </a:r>
            <a:r>
              <a:rPr lang="it-IT" sz="2800" dirty="0"/>
              <a:t>}}}</a:t>
            </a: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2826304"/>
            <a:ext cx="18434048" cy="2677656"/>
          </a:xfrm>
          <a:prstGeom prst="rect">
            <a:avLst/>
          </a:prstGeom>
          <a:noFill/>
        </p:spPr>
        <p:txBody>
          <a:bodyPr wrap="square" rtlCol="0">
            <a:spAutoFit/>
          </a:bodyPr>
          <a:lstStyle/>
          <a:p>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a:latin typeface="Consolas"/>
              </a:rPr>
              <a:t>@</a:t>
            </a:r>
            <a:r>
              <a:rPr lang="en-US" sz="2800" dirty="0" err="1">
                <a:latin typeface="Consolas"/>
              </a:rPr>
              <a:t>EnableDiscoveryClient</a:t>
            </a:r>
            <a:r>
              <a:rPr lang="en-US" sz="2800" dirty="0">
                <a:latin typeface="Consolas"/>
              </a:rPr>
              <a:t> </a:t>
            </a:r>
            <a:br>
              <a:rPr lang="en-US" sz="2800" dirty="0">
                <a:latin typeface="Consolas"/>
              </a:rPr>
            </a:br>
            <a:r>
              <a:rPr lang="en-US" sz="2800" dirty="0">
                <a:latin typeface="Consolas"/>
              </a:rPr>
              <a:t>@</a:t>
            </a:r>
            <a:r>
              <a:rPr lang="en-US" sz="2800" dirty="0" err="1">
                <a:latin typeface="Consolas"/>
              </a:rPr>
              <a:t>EnableEurekaClient</a:t>
            </a:r>
            <a:r>
              <a:rPr lang="en-US" sz="2800" dirty="0">
                <a:latin typeface="Consolas"/>
              </a:rPr>
              <a:t> </a:t>
            </a:r>
            <a:br>
              <a:rPr lang="en-US" sz="2800" dirty="0">
                <a:latin typeface="Consolas"/>
              </a:rPr>
            </a:b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endParaRPr lang="it-IT" sz="2800" dirty="0" smtClean="0">
              <a:latin typeface="Consolas"/>
            </a:endParaRPr>
          </a:p>
        </p:txBody>
      </p:sp>
      <p:sp>
        <p:nvSpPr>
          <p:cNvPr id="10" name="Rettangolo 9"/>
          <p:cNvSpPr/>
          <p:nvPr/>
        </p:nvSpPr>
        <p:spPr bwMode="auto">
          <a:xfrm>
            <a:off x="727648" y="3262201"/>
            <a:ext cx="4527739"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116340" y="6984880"/>
            <a:ext cx="11361993" cy="9801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368958" y="11366289"/>
            <a:ext cx="17302064" cy="9221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695" y="1932205"/>
            <a:ext cx="8187679" cy="800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37832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6" grpId="0"/>
      <p:bldP spid="10" grpId="0" animBg="1"/>
      <p:bldP spid="12" grpId="0" animBg="1"/>
      <p:bldP spid="13"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CONSUMER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10002738"/>
          </a:xfrm>
          <a:prstGeom prst="rect">
            <a:avLst/>
          </a:prstGeom>
          <a:noFill/>
        </p:spPr>
        <p:txBody>
          <a:bodyPr wrap="square" rtlCol="0">
            <a:spAutoFit/>
          </a:bodyPr>
          <a:lstStyle/>
          <a:p>
            <a:r>
              <a:rPr lang="it-IT" sz="2800" dirty="0" smtClean="0">
                <a:latin typeface="Consolas"/>
              </a:rPr>
              <a:t> </a:t>
            </a:r>
            <a:r>
              <a:rPr lang="it-IT" sz="2800" dirty="0">
                <a:latin typeface="Consolas"/>
              </a:rPr>
              <a:t/>
            </a:r>
            <a:br>
              <a:rPr lang="it-IT" sz="2800" dirty="0">
                <a:latin typeface="Consolas"/>
              </a:rPr>
            </a:br>
            <a:r>
              <a:rPr lang="it-IT" sz="2800" dirty="0">
                <a:latin typeface="Consolas"/>
              </a:rPr>
              <a:t>import </a:t>
            </a:r>
            <a:r>
              <a:rPr lang="it-IT" sz="2800" dirty="0" err="1">
                <a:latin typeface="Consolas"/>
              </a:rPr>
              <a:t>org.springframework.cloud.client.ServiceInstance</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org.springframework.cloud.client.discovery.DiscoveryClient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DiscoveryClient</a:t>
            </a:r>
            <a:r>
              <a:rPr lang="it-IT" sz="2800" dirty="0">
                <a:latin typeface="Consolas"/>
              </a:rPr>
              <a:t> </a:t>
            </a:r>
            <a:r>
              <a:rPr lang="it-IT" sz="2800" dirty="0" err="1">
                <a:latin typeface="Consolas"/>
              </a:rPr>
              <a:t>discoveryClient</a:t>
            </a:r>
            <a:r>
              <a:rPr lang="it-IT" sz="2800" dirty="0">
                <a:latin typeface="Consolas"/>
              </a:rPr>
              <a:t>; </a:t>
            </a:r>
            <a:br>
              <a:rPr lang="it-IT" sz="2800" dirty="0">
                <a:latin typeface="Consolas"/>
              </a:rPr>
            </a:br>
            <a:endParaRPr lang="it-IT" sz="2800" dirty="0" smtClean="0">
              <a:latin typeface="Consolas"/>
            </a:endParaRPr>
          </a:p>
          <a:p>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listDiscovery</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latin typeface="Consolas"/>
              </a:rPr>
              <a:t>String</a:t>
            </a:r>
            <a:r>
              <a:rPr lang="it-IT" sz="2800" dirty="0">
                <a:latin typeface="Consolas"/>
              </a:rPr>
              <a:t> </a:t>
            </a:r>
            <a:r>
              <a:rPr lang="it-IT" sz="2800" dirty="0" err="1">
                <a:latin typeface="Consolas"/>
              </a:rPr>
              <a:t>listDiscovery</a:t>
            </a:r>
            <a:r>
              <a:rPr lang="it-IT" sz="2800" dirty="0">
                <a:latin typeface="Consolas"/>
              </a:rPr>
              <a:t>() { </a:t>
            </a:r>
            <a:br>
              <a:rPr lang="it-IT" sz="2800" dirty="0">
                <a:latin typeface="Consolas"/>
              </a:rPr>
            </a:br>
            <a:r>
              <a:rPr lang="it-IT" sz="2800" dirty="0">
                <a:latin typeface="Consolas"/>
              </a:rPr>
              <a:t>       List&lt;</a:t>
            </a:r>
            <a:r>
              <a:rPr lang="it-IT" sz="2800" dirty="0" err="1">
                <a:latin typeface="Consolas"/>
              </a:rPr>
              <a:t>ServiceInstance</a:t>
            </a:r>
            <a:r>
              <a:rPr lang="it-IT" sz="2800" dirty="0">
                <a:latin typeface="Consolas"/>
              </a:rPr>
              <a:t>&gt; </a:t>
            </a:r>
            <a:r>
              <a:rPr lang="it-IT" sz="2800" dirty="0" err="1">
                <a:latin typeface="Consolas"/>
              </a:rPr>
              <a:t>instances</a:t>
            </a:r>
            <a:r>
              <a:rPr lang="it-IT" sz="2800" dirty="0">
                <a:latin typeface="Consolas"/>
              </a:rPr>
              <a:t> = </a:t>
            </a:r>
            <a:r>
              <a:rPr lang="it-IT" sz="2800" dirty="0" err="1">
                <a:solidFill>
                  <a:srgbClr val="0000FF"/>
                </a:solidFill>
                <a:latin typeface="Consolas"/>
              </a:rPr>
              <a:t>this</a:t>
            </a:r>
            <a:r>
              <a:rPr lang="it-IT" sz="2800" dirty="0" err="1">
                <a:latin typeface="Consolas"/>
              </a:rPr>
              <a:t>.discoveryClient.getInstances</a:t>
            </a:r>
            <a:r>
              <a:rPr lang="it-IT" sz="2800" dirty="0">
                <a:latin typeface="Consolas"/>
              </a:rPr>
              <a:t>(</a:t>
            </a:r>
            <a:r>
              <a:rPr lang="it-IT" sz="2800" dirty="0">
                <a:solidFill>
                  <a:srgbClr val="800000"/>
                </a:solidFill>
                <a:latin typeface="Consolas"/>
              </a:rPr>
              <a:t>"BOOKABATTERYSERVICE4EUREKA"</a:t>
            </a: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pPr lvl="1"/>
            <a:r>
              <a:rPr lang="it-IT" sz="2800" dirty="0" smtClean="0">
                <a:latin typeface="Consolas"/>
              </a:rPr>
              <a:t>	</a:t>
            </a:r>
            <a:r>
              <a:rPr lang="it-IT" sz="2800" dirty="0" err="1" smtClean="0">
                <a:solidFill>
                  <a:srgbClr val="0000FF"/>
                </a:solidFill>
                <a:latin typeface="Consolas"/>
              </a:rPr>
              <a:t>if</a:t>
            </a:r>
            <a:r>
              <a:rPr lang="it-IT" sz="2800" dirty="0" smtClean="0">
                <a:latin typeface="Consolas"/>
              </a:rPr>
              <a:t>(</a:t>
            </a:r>
            <a:r>
              <a:rPr lang="it-IT" sz="2800" dirty="0" err="1" smtClean="0">
                <a:latin typeface="Consolas"/>
              </a:rPr>
              <a:t>instances</a:t>
            </a:r>
            <a:r>
              <a:rPr lang="it-IT" sz="2800" dirty="0" smtClean="0">
                <a:latin typeface="Consolas"/>
              </a:rPr>
              <a:t> </a:t>
            </a:r>
            <a:r>
              <a:rPr lang="it-IT" sz="2800" dirty="0">
                <a:latin typeface="Consolas"/>
              </a:rPr>
              <a:t>!= </a:t>
            </a:r>
            <a:r>
              <a:rPr lang="it-IT" sz="2800" dirty="0" err="1">
                <a:solidFill>
                  <a:srgbClr val="0000FF"/>
                </a:solidFill>
                <a:latin typeface="Consolas"/>
              </a:rPr>
              <a:t>null</a:t>
            </a:r>
            <a:r>
              <a:rPr lang="it-IT" sz="2800" dirty="0">
                <a:latin typeface="Consolas"/>
              </a:rPr>
              <a:t> &amp;&amp; !</a:t>
            </a:r>
            <a:r>
              <a:rPr lang="it-IT" sz="2800" dirty="0" err="1">
                <a:latin typeface="Consolas"/>
              </a:rPr>
              <a:t>instances.isEmpty</a:t>
            </a:r>
            <a:r>
              <a:rPr lang="it-IT" sz="2800" dirty="0">
                <a:latin typeface="Consolas"/>
              </a:rPr>
              <a:t>()) { </a:t>
            </a:r>
            <a:br>
              <a:rPr lang="it-IT" sz="2800" dirty="0">
                <a:latin typeface="Consolas"/>
              </a:rPr>
            </a:br>
            <a:r>
              <a:rPr lang="it-IT" sz="2800" dirty="0">
                <a:latin typeface="Consolas"/>
              </a:rPr>
              <a:t>     </a:t>
            </a:r>
            <a:r>
              <a:rPr lang="it-IT" sz="2800" dirty="0">
                <a:solidFill>
                  <a:srgbClr val="0000FF"/>
                </a:solidFill>
                <a:latin typeface="Consolas"/>
              </a:rPr>
              <a:t>for</a:t>
            </a:r>
            <a:r>
              <a:rPr lang="it-IT" sz="2800" dirty="0">
                <a:latin typeface="Consolas"/>
              </a:rPr>
              <a:t>(</a:t>
            </a:r>
            <a:r>
              <a:rPr lang="it-IT" sz="2800" dirty="0" err="1">
                <a:solidFill>
                  <a:srgbClr val="0000FF"/>
                </a:solidFill>
                <a:latin typeface="Consolas"/>
              </a:rPr>
              <a:t>int</a:t>
            </a:r>
            <a:r>
              <a:rPr lang="it-IT" sz="2800" dirty="0">
                <a:latin typeface="Consolas"/>
              </a:rPr>
              <a:t> i=</a:t>
            </a:r>
            <a:r>
              <a:rPr lang="it-IT" sz="2800" dirty="0">
                <a:solidFill>
                  <a:srgbClr val="800080"/>
                </a:solidFill>
                <a:latin typeface="Consolas"/>
              </a:rPr>
              <a:t>0</a:t>
            </a:r>
            <a:r>
              <a:rPr lang="it-IT" sz="2800" dirty="0">
                <a:latin typeface="Consolas"/>
              </a:rPr>
              <a:t>; i&lt;</a:t>
            </a:r>
            <a:r>
              <a:rPr lang="it-IT" sz="2800" dirty="0" err="1">
                <a:latin typeface="Consolas"/>
              </a:rPr>
              <a:t>instances.size</a:t>
            </a:r>
            <a:r>
              <a:rPr lang="it-IT" sz="2800" dirty="0">
                <a:latin typeface="Consolas"/>
              </a:rPr>
              <a:t>();i++ ){ </a:t>
            </a:r>
            <a:br>
              <a:rPr lang="it-IT" sz="2800" dirty="0">
                <a:latin typeface="Consolas"/>
              </a:rPr>
            </a:br>
            <a:r>
              <a:rPr lang="it-IT" sz="2800" dirty="0">
                <a:latin typeface="Consolas"/>
              </a:rPr>
              <a:t>     </a:t>
            </a:r>
            <a:br>
              <a:rPr lang="it-IT" sz="2800" dirty="0">
                <a:latin typeface="Consolas"/>
              </a:rPr>
            </a:br>
            <a:r>
              <a:rPr lang="it-IT" sz="2800" dirty="0">
                <a:latin typeface="Consolas"/>
              </a:rPr>
              <a:t>        </a:t>
            </a:r>
            <a:r>
              <a:rPr lang="it-IT" sz="2800" dirty="0" err="1">
                <a:latin typeface="Consolas"/>
              </a:rPr>
              <a:t>ServiceInstance</a:t>
            </a:r>
            <a:r>
              <a:rPr lang="it-IT" sz="2800" dirty="0">
                <a:latin typeface="Consolas"/>
              </a:rPr>
              <a:t> </a:t>
            </a:r>
            <a:r>
              <a:rPr lang="it-IT" sz="2800" dirty="0" err="1">
                <a:latin typeface="Consolas"/>
              </a:rPr>
              <a:t>serviceInstance</a:t>
            </a:r>
            <a:r>
              <a:rPr lang="it-IT" sz="2800" dirty="0">
                <a:latin typeface="Consolas"/>
              </a:rPr>
              <a:t> = </a:t>
            </a:r>
            <a:r>
              <a:rPr lang="it-IT" sz="2800" dirty="0" err="1">
                <a:latin typeface="Consolas"/>
              </a:rPr>
              <a:t>instances.</a:t>
            </a:r>
            <a:r>
              <a:rPr lang="it-IT" sz="2800" dirty="0" err="1">
                <a:solidFill>
                  <a:srgbClr val="0000FF"/>
                </a:solidFill>
                <a:latin typeface="Consolas"/>
              </a:rPr>
              <a:t>get</a:t>
            </a:r>
            <a:r>
              <a:rPr lang="it-IT" sz="2800" dirty="0">
                <a:latin typeface="Consolas"/>
              </a:rPr>
              <a:t>(i</a:t>
            </a:r>
            <a:r>
              <a:rPr lang="it-IT" sz="2800" dirty="0" smtClean="0">
                <a:latin typeface="Consolas"/>
              </a:rPr>
              <a:t>);</a:t>
            </a:r>
          </a:p>
          <a:p>
            <a:pPr lvl="1"/>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r>
              <a:rPr lang="it-IT" sz="2800" dirty="0" err="1" smtClean="0">
                <a:latin typeface="Consolas"/>
              </a:rPr>
              <a:t>System.out.println</a:t>
            </a:r>
            <a:r>
              <a:rPr lang="it-IT" sz="2800" dirty="0" smtClean="0">
                <a:latin typeface="Consolas"/>
              </a:rPr>
              <a:t>(</a:t>
            </a:r>
            <a:r>
              <a:rPr lang="it-IT" sz="2800" dirty="0" smtClean="0">
                <a:solidFill>
                  <a:srgbClr val="800000"/>
                </a:solidFill>
                <a:latin typeface="Consolas"/>
              </a:rPr>
              <a:t>"</a:t>
            </a:r>
            <a:r>
              <a:rPr lang="it-IT" sz="2800" dirty="0" err="1" smtClean="0">
                <a:solidFill>
                  <a:srgbClr val="800000"/>
                </a:solidFill>
                <a:latin typeface="Consolas"/>
              </a:rPr>
              <a:t>hostname</a:t>
            </a:r>
            <a:r>
              <a:rPr lang="it-IT" sz="2800" dirty="0" smtClean="0">
                <a:solidFill>
                  <a:srgbClr val="800000"/>
                </a:solidFill>
                <a:latin typeface="Consolas"/>
              </a:rPr>
              <a:t>-&gt; "</a:t>
            </a:r>
            <a:r>
              <a:rPr lang="it-IT" sz="2800" dirty="0" smtClean="0">
                <a:latin typeface="Consolas"/>
              </a:rPr>
              <a:t> + </a:t>
            </a:r>
            <a:r>
              <a:rPr lang="it-IT" sz="2800" dirty="0" err="1" smtClean="0">
                <a:latin typeface="Consolas"/>
              </a:rPr>
              <a:t>serviceInstance.getHost</a:t>
            </a:r>
            <a:r>
              <a:rPr lang="it-IT" sz="2800" dirty="0" smtClean="0">
                <a:latin typeface="Consolas"/>
              </a:rPr>
              <a:t>());</a:t>
            </a:r>
          </a:p>
          <a:p>
            <a:pPr lvl="1"/>
            <a:r>
              <a:rPr lang="it-IT" sz="2800" dirty="0">
                <a:latin typeface="Consolas"/>
              </a:rPr>
              <a:t>	</a:t>
            </a:r>
            <a:r>
              <a:rPr lang="it-IT" sz="2800" dirty="0" smtClean="0">
                <a:latin typeface="Consolas"/>
              </a:rPr>
              <a:t>	</a:t>
            </a:r>
            <a:r>
              <a:rPr lang="it-IT" sz="2800" dirty="0" err="1" smtClean="0">
                <a:latin typeface="Consolas"/>
              </a:rPr>
              <a:t>System.out.println</a:t>
            </a:r>
            <a:r>
              <a:rPr lang="it-IT" sz="2800" dirty="0" smtClean="0">
                <a:latin typeface="Consolas"/>
              </a:rPr>
              <a:t>(</a:t>
            </a:r>
            <a:r>
              <a:rPr lang="it-IT" sz="2800" dirty="0">
                <a:solidFill>
                  <a:srgbClr val="800000"/>
                </a:solidFill>
                <a:latin typeface="Consolas"/>
              </a:rPr>
              <a:t>"</a:t>
            </a:r>
            <a:r>
              <a:rPr lang="it-IT" sz="2800" dirty="0" err="1" smtClean="0">
                <a:solidFill>
                  <a:srgbClr val="800000"/>
                </a:solidFill>
                <a:latin typeface="Consolas"/>
              </a:rPr>
              <a:t>port</a:t>
            </a:r>
            <a:r>
              <a:rPr lang="it-IT" sz="2800" dirty="0" smtClean="0">
                <a:solidFill>
                  <a:srgbClr val="800000"/>
                </a:solidFill>
                <a:latin typeface="Consolas"/>
              </a:rPr>
              <a:t>-&gt; </a:t>
            </a:r>
            <a:r>
              <a:rPr lang="it-IT" sz="2800" dirty="0">
                <a:solidFill>
                  <a:srgbClr val="800000"/>
                </a:solidFill>
                <a:latin typeface="Consolas"/>
              </a:rPr>
              <a:t>"</a:t>
            </a:r>
            <a:r>
              <a:rPr lang="it-IT" sz="2800" dirty="0" smtClean="0">
                <a:latin typeface="Consolas"/>
              </a:rPr>
              <a:t> + </a:t>
            </a:r>
            <a:r>
              <a:rPr lang="it-IT" sz="2800" dirty="0" err="1" smtClean="0">
                <a:latin typeface="Consolas"/>
              </a:rPr>
              <a:t>serviceInstance.getPort</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a:t>
            </a:r>
          </a:p>
          <a:p>
            <a:pPr lvl="1"/>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br>
              <a:rPr lang="it-IT" sz="2800" dirty="0">
                <a:latin typeface="Consolas"/>
              </a:rPr>
            </a:br>
            <a:r>
              <a:rPr lang="it-IT" sz="2800" dirty="0">
                <a:latin typeface="Consolas"/>
              </a:rPr>
              <a:t>} </a:t>
            </a:r>
            <a:br>
              <a:rPr lang="it-IT" sz="2800" dirty="0">
                <a:latin typeface="Consolas"/>
              </a:rPr>
            </a:br>
            <a:endParaRPr lang="it-IT" sz="2800" dirty="0" smtClean="0">
              <a:latin typeface="Consolas"/>
            </a:endParaRPr>
          </a:p>
        </p:txBody>
      </p:sp>
      <p:sp>
        <p:nvSpPr>
          <p:cNvPr id="10" name="Rettangolo 9"/>
          <p:cNvSpPr/>
          <p:nvPr/>
        </p:nvSpPr>
        <p:spPr bwMode="auto">
          <a:xfrm>
            <a:off x="749316" y="2193649"/>
            <a:ext cx="13098868"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822848" y="5633865"/>
            <a:ext cx="19442160"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2725307" y="7794104"/>
            <a:ext cx="10186773"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7428101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smtClean="0"/>
              <a:t>Load</a:t>
            </a:r>
            <a:r>
              <a:rPr lang="it-IT" dirty="0" smtClean="0"/>
              <a:t> </a:t>
            </a:r>
            <a:r>
              <a:rPr lang="it-IT" dirty="0" err="1" smtClean="0"/>
              <a:t>balancing</a:t>
            </a:r>
            <a:r>
              <a:rPr lang="it-IT" dirty="0" smtClean="0"/>
              <a:t> CONSUMER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9571851"/>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org.springframework.cloud.client.loadbalancer.LoadBalancerClient;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LoadBalancerClient</a:t>
            </a:r>
            <a:r>
              <a:rPr lang="it-IT" sz="2800" dirty="0">
                <a:latin typeface="Consolas"/>
              </a:rPr>
              <a:t> </a:t>
            </a:r>
            <a:r>
              <a:rPr lang="it-IT" sz="2800" dirty="0" err="1">
                <a:latin typeface="Consolas"/>
              </a:rPr>
              <a:t>loadBalancer</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RestTemplate</a:t>
            </a:r>
            <a:r>
              <a:rPr lang="it-IT" sz="2800" dirty="0">
                <a:latin typeface="Consolas"/>
              </a:rPr>
              <a:t> </a:t>
            </a:r>
            <a:r>
              <a:rPr lang="it-IT" sz="2800" dirty="0" err="1">
                <a:latin typeface="Consolas"/>
              </a:rPr>
              <a:t>restTemplate</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@Bean </a:t>
            </a:r>
            <a:br>
              <a:rPr lang="it-IT" sz="2800" dirty="0">
                <a:latin typeface="Consolas"/>
              </a:rPr>
            </a:br>
            <a:r>
              <a:rPr lang="it-IT" sz="2800" dirty="0" err="1" smtClean="0">
                <a:latin typeface="Consolas"/>
              </a:rPr>
              <a:t>RestTemplate</a:t>
            </a:r>
            <a:r>
              <a:rPr lang="it-IT" sz="2800" dirty="0" smtClean="0">
                <a:latin typeface="Consolas"/>
              </a:rPr>
              <a:t> </a:t>
            </a:r>
            <a:r>
              <a:rPr lang="it-IT" sz="2800" dirty="0" err="1">
                <a:latin typeface="Consolas"/>
              </a:rPr>
              <a:t>restTemplate</a:t>
            </a:r>
            <a:r>
              <a:rPr lang="it-IT" sz="2800" dirty="0">
                <a:latin typeface="Consolas"/>
              </a:rPr>
              <a:t>() </a:t>
            </a:r>
            <a:r>
              <a:rPr lang="it-IT" sz="2800" dirty="0" smtClean="0">
                <a:latin typeface="Consolas"/>
              </a:rPr>
              <a:t>{</a:t>
            </a:r>
            <a:r>
              <a:rPr lang="it-IT" sz="2800" dirty="0" err="1" smtClean="0">
                <a:solidFill>
                  <a:srgbClr val="0000FF"/>
                </a:solidFill>
                <a:latin typeface="Consolas"/>
              </a:rPr>
              <a:t>return</a:t>
            </a:r>
            <a:r>
              <a:rPr lang="it-IT" sz="2800" dirty="0" smtClean="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RestTemplate</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loadBalancerBooking</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Booking[] </a:t>
            </a:r>
            <a:r>
              <a:rPr lang="it-IT" sz="2800" dirty="0" err="1">
                <a:latin typeface="Consolas"/>
              </a:rPr>
              <a:t>getBooking</a:t>
            </a:r>
            <a:r>
              <a:rPr lang="it-IT" sz="2800" dirty="0">
                <a:latin typeface="Consolas"/>
              </a:rPr>
              <a:t>(){ </a:t>
            </a:r>
            <a:br>
              <a:rPr lang="it-IT" sz="2800" dirty="0">
                <a:latin typeface="Consolas"/>
              </a:rPr>
            </a:br>
            <a:r>
              <a:rPr lang="it-IT" sz="2800" dirty="0" smtClean="0">
                <a:latin typeface="Consolas"/>
              </a:rPr>
              <a:t>	</a:t>
            </a:r>
            <a:r>
              <a:rPr lang="it-IT" sz="2800" dirty="0" err="1" smtClean="0">
                <a:latin typeface="Consolas"/>
              </a:rPr>
              <a:t>ServiceInstance</a:t>
            </a:r>
            <a:r>
              <a:rPr lang="it-IT" sz="2800" dirty="0" smtClean="0">
                <a:latin typeface="Consolas"/>
              </a:rPr>
              <a:t> </a:t>
            </a:r>
            <a:r>
              <a:rPr lang="it-IT" sz="2800" dirty="0" err="1">
                <a:latin typeface="Consolas"/>
              </a:rPr>
              <a:t>instance</a:t>
            </a:r>
            <a:r>
              <a:rPr lang="it-IT" sz="2800" dirty="0">
                <a:latin typeface="Consolas"/>
              </a:rPr>
              <a:t> = </a:t>
            </a:r>
            <a:r>
              <a:rPr lang="it-IT" sz="2800" dirty="0" err="1">
                <a:solidFill>
                  <a:srgbClr val="0000FF"/>
                </a:solidFill>
                <a:latin typeface="Consolas"/>
              </a:rPr>
              <a:t>this</a:t>
            </a:r>
            <a:r>
              <a:rPr lang="it-IT" sz="2800" dirty="0" err="1">
                <a:latin typeface="Consolas"/>
              </a:rPr>
              <a:t>.loadBalancer.choose</a:t>
            </a:r>
            <a:r>
              <a:rPr lang="it-IT" sz="2800" dirty="0">
                <a:latin typeface="Consolas"/>
              </a:rPr>
              <a:t>(</a:t>
            </a:r>
            <a:r>
              <a:rPr lang="it-IT" sz="2800" dirty="0">
                <a:solidFill>
                  <a:srgbClr val="800000"/>
                </a:solidFill>
                <a:latin typeface="Consolas"/>
              </a:rPr>
              <a:t>"BOOKABATTERYSERVICE4EUREKA</a:t>
            </a:r>
            <a:r>
              <a:rPr lang="it-IT" sz="2800" dirty="0" smtClean="0">
                <a:solidFill>
                  <a:srgbClr val="800000"/>
                </a:solidFill>
                <a:latin typeface="Consolas"/>
              </a:rPr>
              <a:t>"</a:t>
            </a:r>
            <a:r>
              <a:rPr lang="it-IT" sz="2800" dirty="0" smtClean="0">
                <a:latin typeface="Consolas"/>
              </a:rPr>
              <a:t>);</a:t>
            </a:r>
          </a:p>
          <a:p>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	URI </a:t>
            </a:r>
            <a:r>
              <a:rPr lang="it-IT" sz="2800" dirty="0" err="1">
                <a:latin typeface="Consolas"/>
              </a:rPr>
              <a:t>uri</a:t>
            </a:r>
            <a:r>
              <a:rPr lang="it-IT" sz="2800" dirty="0">
                <a:latin typeface="Consolas"/>
              </a:rPr>
              <a:t> = </a:t>
            </a:r>
            <a:r>
              <a:rPr lang="it-IT" sz="2800" dirty="0" err="1">
                <a:latin typeface="Consolas"/>
              </a:rPr>
              <a:t>UriComponentsBuilder.fromUriString</a:t>
            </a:r>
            <a:r>
              <a:rPr lang="it-IT" sz="2800" dirty="0">
                <a:latin typeface="Consolas"/>
              </a:rPr>
              <a:t>(</a:t>
            </a:r>
            <a:r>
              <a:rPr lang="it-IT" sz="2800" dirty="0" err="1">
                <a:latin typeface="Consolas"/>
              </a:rPr>
              <a:t>instance.getUri</a:t>
            </a:r>
            <a:r>
              <a:rPr lang="it-IT" sz="2800" dirty="0">
                <a:latin typeface="Consolas"/>
              </a:rPr>
              <a:t>().</a:t>
            </a:r>
            <a:r>
              <a:rPr lang="it-IT" sz="2800" dirty="0" err="1">
                <a:latin typeface="Consolas"/>
              </a:rPr>
              <a:t>toString</a:t>
            </a:r>
            <a:r>
              <a:rPr lang="it-IT" sz="2800" dirty="0" smtClean="0">
                <a:latin typeface="Consolas"/>
              </a:rPr>
              <a:t>())</a:t>
            </a:r>
          </a:p>
          <a:p>
            <a:r>
              <a:rPr lang="it-IT" sz="2800" dirty="0">
                <a:latin typeface="Consolas"/>
              </a:rPr>
              <a:t>	</a:t>
            </a:r>
            <a:r>
              <a:rPr lang="it-IT" sz="2800" dirty="0" smtClean="0">
                <a:latin typeface="Consolas"/>
              </a:rPr>
              <a:t>	.</a:t>
            </a:r>
            <a:r>
              <a:rPr lang="it-IT" sz="2800" dirty="0" err="1">
                <a:latin typeface="Consolas"/>
              </a:rPr>
              <a:t>path</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bookABattery</a:t>
            </a:r>
            <a:r>
              <a:rPr lang="it-IT" sz="2800" dirty="0">
                <a:solidFill>
                  <a:srgbClr val="800000"/>
                </a:solidFill>
                <a:latin typeface="Consolas"/>
              </a:rPr>
              <a:t>/list"</a:t>
            </a:r>
            <a:r>
              <a:rPr lang="it-IT" sz="2800" dirty="0">
                <a:latin typeface="Consolas"/>
              </a:rPr>
              <a:t>).build().</a:t>
            </a:r>
            <a:r>
              <a:rPr lang="it-IT" sz="2800" dirty="0" err="1">
                <a:latin typeface="Consolas"/>
              </a:rPr>
              <a:t>toUri</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	Booking</a:t>
            </a:r>
            <a:r>
              <a:rPr lang="it-IT" sz="2800" dirty="0">
                <a:latin typeface="Consolas"/>
              </a:rPr>
              <a:t>[] </a:t>
            </a:r>
            <a:r>
              <a:rPr lang="it-IT" sz="2800" dirty="0" err="1">
                <a:latin typeface="Consolas"/>
              </a:rPr>
              <a:t>listBooking</a:t>
            </a:r>
            <a:r>
              <a:rPr lang="it-IT" sz="2800" dirty="0">
                <a:latin typeface="Consolas"/>
              </a:rPr>
              <a:t> = </a:t>
            </a:r>
            <a:r>
              <a:rPr lang="it-IT" sz="2800" dirty="0" err="1">
                <a:latin typeface="Consolas"/>
              </a:rPr>
              <a:t>restTemplate.getForObject</a:t>
            </a:r>
            <a:r>
              <a:rPr lang="it-IT" sz="2800" dirty="0">
                <a:latin typeface="Consolas"/>
              </a:rPr>
              <a:t>(uri , Booking[].</a:t>
            </a:r>
            <a:r>
              <a:rPr lang="it-IT" sz="2800" dirty="0" err="1">
                <a:solidFill>
                  <a:srgbClr val="0000FF"/>
                </a:solidFill>
                <a:latin typeface="Consolas"/>
              </a:rPr>
              <a:t>class</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listBooking</a:t>
            </a:r>
            <a:r>
              <a:rPr lang="it-IT" sz="2800" dirty="0">
                <a:latin typeface="Consolas"/>
              </a:rPr>
              <a:t>; </a:t>
            </a:r>
            <a:br>
              <a:rPr lang="it-IT" sz="2800" dirty="0">
                <a:latin typeface="Consolas"/>
              </a:rPr>
            </a:br>
            <a:r>
              <a:rPr lang="it-IT" sz="2800" dirty="0" smtClean="0">
                <a:latin typeface="Consolas"/>
              </a:rPr>
              <a:t>} </a:t>
            </a:r>
          </a:p>
        </p:txBody>
      </p:sp>
      <p:sp>
        <p:nvSpPr>
          <p:cNvPr id="10" name="Rettangolo 9"/>
          <p:cNvSpPr/>
          <p:nvPr/>
        </p:nvSpPr>
        <p:spPr bwMode="auto">
          <a:xfrm>
            <a:off x="1669286" y="7390695"/>
            <a:ext cx="16489832"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656184" y="9487600"/>
            <a:ext cx="16489832"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749316" y="5273824"/>
            <a:ext cx="11874732" cy="108012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4075173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7" grpId="0" animBg="1"/>
      <p:bldP spid="8"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smtClean="0"/>
              <a:t>Load</a:t>
            </a:r>
            <a:r>
              <a:rPr lang="it-IT" dirty="0" smtClean="0"/>
              <a:t> </a:t>
            </a:r>
            <a:r>
              <a:rPr lang="it-IT" dirty="0" err="1" smtClean="0"/>
              <a:t>balancing</a:t>
            </a:r>
            <a:r>
              <a:rPr lang="it-IT" dirty="0" smtClean="0"/>
              <a:t> CONSUMER </a:t>
            </a:r>
            <a:br>
              <a:rPr lang="it-IT" dirty="0" smtClean="0"/>
            </a:br>
            <a:r>
              <a:rPr lang="it-IT" dirty="0" err="1" smtClean="0"/>
              <a:t>feign</a:t>
            </a:r>
            <a:r>
              <a:rPr lang="it-IT" dirty="0" smtClean="0"/>
              <a:t> client</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10433625"/>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org.springframework.cloud.client.discovery.EnableDiscoveryClient; </a:t>
            </a:r>
            <a:br>
              <a:rPr lang="it-IT" sz="2800" dirty="0">
                <a:latin typeface="Consolas"/>
              </a:rPr>
            </a:br>
            <a:r>
              <a:rPr lang="it-IT" sz="2800" dirty="0">
                <a:latin typeface="Consolas"/>
              </a:rPr>
              <a:t>import </a:t>
            </a:r>
            <a:r>
              <a:rPr lang="it-IT" sz="2800" dirty="0" err="1">
                <a:latin typeface="Consolas"/>
              </a:rPr>
              <a:t>org.springframework.cloud.netflix.feign.EnableFeignClients</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org.springframework.cloud.netflix.feign.FeignClient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SpringBootApplication</a:t>
            </a:r>
            <a:r>
              <a:rPr lang="it-IT" sz="2800" dirty="0">
                <a:latin typeface="Consolas"/>
              </a:rPr>
              <a:t> </a:t>
            </a:r>
            <a:br>
              <a:rPr lang="it-IT" sz="2800" dirty="0">
                <a:latin typeface="Consolas"/>
              </a:rPr>
            </a:br>
            <a:r>
              <a:rPr lang="it-IT" sz="2800" dirty="0">
                <a:latin typeface="Consolas"/>
              </a:rPr>
              <a:t>@</a:t>
            </a:r>
            <a:r>
              <a:rPr lang="it-IT" sz="2800" dirty="0" err="1" smtClean="0">
                <a:latin typeface="Consolas"/>
              </a:rPr>
              <a:t>EnableDiscoveryClient</a:t>
            </a:r>
            <a:r>
              <a:rPr lang="it-IT" sz="2800" dirty="0" smtClean="0">
                <a:solidFill>
                  <a:srgbClr val="008000"/>
                </a:solidFill>
                <a:latin typeface="Consolas"/>
              </a:rPr>
              <a:t/>
            </a:r>
            <a:br>
              <a:rPr lang="it-IT" sz="2800" dirty="0" smtClean="0">
                <a:solidFill>
                  <a:srgbClr val="008000"/>
                </a:solidFill>
                <a:latin typeface="Consolas"/>
              </a:rPr>
            </a:br>
            <a:r>
              <a:rPr lang="it-IT" sz="2800" dirty="0" smtClean="0">
                <a:latin typeface="Consolas"/>
              </a:rPr>
              <a:t>@</a:t>
            </a:r>
            <a:r>
              <a:rPr lang="it-IT" sz="2800" dirty="0" err="1">
                <a:latin typeface="Consolas"/>
              </a:rPr>
              <a:t>RestController</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a:t>
            </a:r>
            <a:r>
              <a:rPr lang="it-IT" sz="2800" dirty="0" err="1">
                <a:latin typeface="Consolas"/>
              </a:rPr>
              <a:t>EnableFeignClients</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class</a:t>
            </a:r>
            <a:r>
              <a:rPr lang="it-IT" sz="2800" dirty="0">
                <a:latin typeface="Consolas"/>
              </a:rPr>
              <a:t> </a:t>
            </a:r>
            <a:r>
              <a:rPr lang="it-IT" sz="2800" dirty="0" err="1">
                <a:latin typeface="Consolas"/>
              </a:rPr>
              <a:t>EurekaFeignClientApplication</a:t>
            </a:r>
            <a:r>
              <a:rPr lang="it-IT" sz="2800" dirty="0">
                <a:latin typeface="Consolas"/>
              </a:rPr>
              <a:t> { </a:t>
            </a:r>
            <a:br>
              <a:rPr lang="it-IT" sz="2800" dirty="0">
                <a:latin typeface="Consolas"/>
              </a:rPr>
            </a:br>
            <a:r>
              <a:rPr lang="it-IT" sz="2800" dirty="0">
                <a:latin typeface="Consolas"/>
              </a:rPr>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static</a:t>
            </a:r>
            <a:r>
              <a:rPr lang="it-IT" sz="2800" dirty="0">
                <a:latin typeface="Consolas"/>
              </a:rPr>
              <a:t> </a:t>
            </a:r>
            <a:r>
              <a:rPr lang="it-IT" sz="2800" dirty="0" err="1">
                <a:solidFill>
                  <a:srgbClr val="0000FF"/>
                </a:solidFill>
                <a:latin typeface="Consolas"/>
              </a:rPr>
              <a:t>void</a:t>
            </a:r>
            <a:r>
              <a:rPr lang="it-IT" sz="2800" dirty="0">
                <a:latin typeface="Consolas"/>
              </a:rPr>
              <a:t> </a:t>
            </a:r>
            <a:r>
              <a:rPr lang="it-IT" sz="2800" dirty="0" err="1">
                <a:latin typeface="Consolas"/>
              </a:rPr>
              <a:t>main</a:t>
            </a:r>
            <a:r>
              <a:rPr lang="it-IT" sz="2800" dirty="0">
                <a:latin typeface="Consolas"/>
              </a:rPr>
              <a:t>(</a:t>
            </a:r>
            <a:r>
              <a:rPr lang="it-IT" sz="2800" dirty="0" err="1">
                <a:latin typeface="Consolas"/>
              </a:rPr>
              <a:t>String</a:t>
            </a:r>
            <a:r>
              <a:rPr lang="it-IT" sz="2800" dirty="0">
                <a:latin typeface="Consolas"/>
              </a:rPr>
              <a:t>[] </a:t>
            </a:r>
            <a:r>
              <a:rPr lang="it-IT" sz="2800" dirty="0" err="1">
                <a:latin typeface="Consolas"/>
              </a:rPr>
              <a:t>args</a:t>
            </a:r>
            <a:r>
              <a:rPr lang="it-IT" sz="2800" dirty="0">
                <a:latin typeface="Consolas"/>
              </a:rPr>
              <a:t>) { </a:t>
            </a:r>
            <a:br>
              <a:rPr lang="it-IT" sz="2800" dirty="0">
                <a:latin typeface="Consolas"/>
              </a:rPr>
            </a:br>
            <a:r>
              <a:rPr lang="it-IT" sz="2800" dirty="0" err="1">
                <a:latin typeface="Consolas"/>
              </a:rPr>
              <a:t>SpringApplication.run</a:t>
            </a:r>
            <a:r>
              <a:rPr lang="it-IT" sz="2800" dirty="0">
                <a:latin typeface="Consolas"/>
              </a:rPr>
              <a:t>(</a:t>
            </a:r>
            <a:r>
              <a:rPr lang="it-IT" sz="2800" dirty="0" err="1">
                <a:latin typeface="Consolas"/>
              </a:rPr>
              <a:t>EurekaFeignClientApplication.</a:t>
            </a:r>
            <a:r>
              <a:rPr lang="it-IT" sz="2800" dirty="0" err="1">
                <a:solidFill>
                  <a:srgbClr val="0000FF"/>
                </a:solidFill>
                <a:latin typeface="Consolas"/>
              </a:rPr>
              <a:t>class</a:t>
            </a:r>
            <a:r>
              <a:rPr lang="it-IT" sz="2800" dirty="0">
                <a:latin typeface="Consolas"/>
              </a:rPr>
              <a:t>, </a:t>
            </a:r>
            <a:r>
              <a:rPr lang="it-IT" sz="2800" dirty="0" err="1">
                <a:latin typeface="Consolas"/>
              </a:rPr>
              <a:t>args</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a:latin typeface="Consolas"/>
              </a:rPr>
              <a:t>@</a:t>
            </a:r>
            <a:r>
              <a:rPr lang="it-IT" sz="2800" dirty="0" err="1">
                <a:latin typeface="Consolas"/>
              </a:rPr>
              <a:t>FeignClient</a:t>
            </a:r>
            <a:r>
              <a:rPr lang="it-IT" sz="2800" dirty="0">
                <a:latin typeface="Consolas"/>
              </a:rPr>
              <a:t>(</a:t>
            </a:r>
            <a:r>
              <a:rPr lang="it-IT" sz="2800" dirty="0">
                <a:solidFill>
                  <a:srgbClr val="800000"/>
                </a:solidFill>
                <a:latin typeface="Consolas"/>
              </a:rPr>
              <a:t>"BOOKABATTERYSERVICE4EUREKA"</a:t>
            </a:r>
            <a:r>
              <a:rPr lang="it-IT" sz="2800" dirty="0">
                <a:latin typeface="Consolas"/>
              </a:rPr>
              <a:t>) </a:t>
            </a:r>
            <a:br>
              <a:rPr lang="it-IT" sz="2800" dirty="0">
                <a:latin typeface="Consolas"/>
              </a:rPr>
            </a:br>
            <a:r>
              <a:rPr lang="it-IT" sz="2800" dirty="0" err="1">
                <a:solidFill>
                  <a:srgbClr val="0000FF"/>
                </a:solidFill>
                <a:latin typeface="Consolas"/>
              </a:rPr>
              <a:t>interface</a:t>
            </a:r>
            <a:r>
              <a:rPr lang="it-IT" sz="2800" dirty="0">
                <a:latin typeface="Consolas"/>
              </a:rPr>
              <a:t> </a:t>
            </a:r>
            <a:r>
              <a:rPr lang="it-IT" sz="2800" dirty="0" err="1">
                <a:latin typeface="Consolas"/>
              </a:rPr>
              <a:t>IServiceBookAbattery</a:t>
            </a:r>
            <a:r>
              <a:rPr lang="it-IT" sz="2800" dirty="0">
                <a:latin typeface="Consolas"/>
              </a:rPr>
              <a:t> { </a:t>
            </a:r>
            <a:br>
              <a:rPr lang="it-IT" sz="2800" dirty="0">
                <a:latin typeface="Consolas"/>
              </a:rPr>
            </a:br>
            <a:r>
              <a:rPr lang="it-IT" sz="2800" dirty="0" smtClean="0">
                <a:latin typeface="Consolas"/>
              </a:rPr>
              <a:t>	@</a:t>
            </a:r>
            <a:r>
              <a:rPr lang="it-IT" sz="2800" dirty="0" err="1">
                <a:latin typeface="Consolas"/>
              </a:rPr>
              <a:t>RequestMapping</a:t>
            </a:r>
            <a:r>
              <a:rPr lang="it-IT" sz="2800" dirty="0">
                <a:latin typeface="Consolas"/>
              </a:rPr>
              <a:t>(</a:t>
            </a:r>
            <a:r>
              <a:rPr lang="it-IT" sz="2800" dirty="0" err="1">
                <a:latin typeface="Consolas"/>
              </a:rPr>
              <a:t>method</a:t>
            </a:r>
            <a:r>
              <a:rPr lang="it-IT" sz="2800" dirty="0">
                <a:latin typeface="Consolas"/>
              </a:rPr>
              <a:t> = </a:t>
            </a:r>
            <a:r>
              <a:rPr lang="it-IT" sz="2800" dirty="0" err="1">
                <a:latin typeface="Consolas"/>
              </a:rPr>
              <a:t>RequestMethod.GET</a:t>
            </a:r>
            <a:r>
              <a:rPr lang="it-IT" sz="2800" dirty="0">
                <a:latin typeface="Consolas"/>
              </a:rPr>
              <a:t>, </a:t>
            </a:r>
            <a:r>
              <a:rPr lang="it-IT" sz="2800" dirty="0" err="1">
                <a:latin typeface="Consolas"/>
              </a:rPr>
              <a:t>value</a:t>
            </a:r>
            <a:r>
              <a:rPr lang="it-IT" sz="2800" dirty="0">
                <a:latin typeface="Consolas"/>
              </a:rPr>
              <a:t> = </a:t>
            </a:r>
            <a:r>
              <a:rPr lang="it-IT" sz="2800" dirty="0">
                <a:solidFill>
                  <a:srgbClr val="800000"/>
                </a:solidFill>
                <a:latin typeface="Consolas"/>
              </a:rPr>
              <a:t>"/</a:t>
            </a:r>
            <a:r>
              <a:rPr lang="it-IT" sz="2800" dirty="0" err="1">
                <a:solidFill>
                  <a:srgbClr val="800000"/>
                </a:solidFill>
                <a:latin typeface="Consolas"/>
              </a:rPr>
              <a:t>bookABattery</a:t>
            </a:r>
            <a:r>
              <a:rPr lang="it-IT" sz="2800" dirty="0">
                <a:solidFill>
                  <a:srgbClr val="800000"/>
                </a:solidFill>
                <a:latin typeface="Consolas"/>
              </a:rPr>
              <a:t>/list"</a:t>
            </a:r>
            <a:r>
              <a:rPr lang="it-IT" sz="2800" dirty="0">
                <a:latin typeface="Consolas"/>
              </a:rPr>
              <a:t>) </a:t>
            </a:r>
            <a:br>
              <a:rPr lang="it-IT" sz="2800" dirty="0">
                <a:latin typeface="Consolas"/>
              </a:rPr>
            </a:br>
            <a:r>
              <a:rPr lang="it-IT" sz="2800" dirty="0" smtClean="0">
                <a:latin typeface="Consolas"/>
              </a:rPr>
              <a:t>	List&lt;Booking</a:t>
            </a:r>
            <a:r>
              <a:rPr lang="it-IT" sz="2800" dirty="0">
                <a:latin typeface="Consolas"/>
              </a:rPr>
              <a:t>&gt; </a:t>
            </a:r>
            <a:r>
              <a:rPr lang="it-IT" sz="2800" dirty="0" err="1">
                <a:latin typeface="Consolas"/>
              </a:rPr>
              <a:t>getBookingList</a:t>
            </a:r>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IServiceBookAbattery</a:t>
            </a:r>
            <a:r>
              <a:rPr lang="it-IT" sz="2800" dirty="0">
                <a:latin typeface="Consolas"/>
              </a:rPr>
              <a:t> client; </a:t>
            </a:r>
            <a:br>
              <a:rPr lang="it-IT" sz="2800" dirty="0">
                <a:latin typeface="Consolas"/>
              </a:rPr>
            </a:br>
            <a:r>
              <a:rPr lang="it-IT" sz="2800" dirty="0">
                <a:latin typeface="Consolas"/>
              </a:rPr>
              <a:t>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List&lt;Booking&gt; </a:t>
            </a:r>
            <a:r>
              <a:rPr lang="it-IT" sz="2800" dirty="0" err="1">
                <a:latin typeface="Consolas"/>
              </a:rPr>
              <a:t>getBookingList</a:t>
            </a:r>
            <a:r>
              <a:rPr lang="it-IT" sz="2800" dirty="0">
                <a:latin typeface="Consolas"/>
              </a:rPr>
              <a:t>() {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client.getBookingList</a:t>
            </a:r>
            <a:r>
              <a:rPr lang="it-IT" sz="2800" dirty="0">
                <a:latin typeface="Consolas"/>
              </a:rPr>
              <a:t>(); </a:t>
            </a:r>
            <a:r>
              <a:rPr lang="it-IT" sz="2800" dirty="0" smtClean="0">
                <a:latin typeface="Consolas"/>
              </a:rPr>
              <a:t>}}</a:t>
            </a:r>
          </a:p>
        </p:txBody>
      </p:sp>
      <p:sp>
        <p:nvSpPr>
          <p:cNvPr id="7" name="Rettangolo 6"/>
          <p:cNvSpPr/>
          <p:nvPr/>
        </p:nvSpPr>
        <p:spPr bwMode="auto">
          <a:xfrm>
            <a:off x="733819" y="7794104"/>
            <a:ext cx="16489832" cy="180020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742457" y="5158446"/>
            <a:ext cx="4248743" cy="57606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830290" y="11287720"/>
            <a:ext cx="8244916" cy="96334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3543598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8" grpId="0" animBg="1"/>
      <p:bldP spid="1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9205173"/>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Titolo 1"/>
          <p:cNvSpPr>
            <a:spLocks noGrp="1"/>
          </p:cNvSpPr>
          <p:nvPr>
            <p:ph type="title"/>
          </p:nvPr>
        </p:nvSpPr>
        <p:spPr>
          <a:xfrm>
            <a:off x="617538" y="241300"/>
            <a:ext cx="23134637" cy="1358900"/>
          </a:xfrm>
        </p:spPr>
        <p:txBody>
          <a:bodyPr/>
          <a:lstStyle/>
          <a:p>
            <a:r>
              <a:rPr lang="it-IT" dirty="0" err="1" smtClean="0"/>
              <a:t>Discovery</a:t>
            </a:r>
            <a:r>
              <a:rPr lang="it-IT" dirty="0" smtClean="0"/>
              <a:t> and </a:t>
            </a:r>
            <a:r>
              <a:rPr lang="it-IT" dirty="0" err="1" smtClean="0"/>
              <a:t>load</a:t>
            </a:r>
            <a:r>
              <a:rPr lang="it-IT" dirty="0" smtClean="0"/>
              <a:t> </a:t>
            </a:r>
            <a:r>
              <a:rPr lang="it-IT" dirty="0" err="1" smtClean="0"/>
              <a:t>balancing</a:t>
            </a:r>
            <a:r>
              <a:rPr lang="it-IT" dirty="0" smtClean="0"/>
              <a:t> </a:t>
            </a:r>
            <a:r>
              <a:rPr lang="it-IT" dirty="0" err="1" smtClean="0"/>
              <a:t>Netflix</a:t>
            </a:r>
            <a:r>
              <a:rPr lang="it-IT" dirty="0" smtClean="0"/>
              <a:t> </a:t>
            </a:r>
            <a:r>
              <a:rPr lang="it-IT" dirty="0" err="1" smtClean="0"/>
              <a:t>Ribon</a:t>
            </a:r>
            <a:r>
              <a:rPr lang="it-IT" dirty="0" smtClean="0"/>
              <a:t> </a:t>
            </a:r>
            <a:endParaRPr lang="it-IT" dirty="0"/>
          </a:p>
        </p:txBody>
      </p:sp>
      <p:sp>
        <p:nvSpPr>
          <p:cNvPr id="31" name="Segnaposto contenuto 2"/>
          <p:cNvSpPr>
            <a:spLocks noGrp="1"/>
          </p:cNvSpPr>
          <p:nvPr>
            <p:ph idx="1"/>
          </p:nvPr>
        </p:nvSpPr>
        <p:spPr>
          <a:xfrm>
            <a:off x="617538" y="1676400"/>
            <a:ext cx="23134637" cy="10668000"/>
          </a:xfrm>
        </p:spPr>
        <p:txBody>
          <a:bodyPr/>
          <a:lstStyle/>
          <a:p>
            <a:r>
              <a:rPr lang="it-IT" dirty="0" err="1" smtClean="0"/>
              <a:t>As</a:t>
            </a:r>
            <a:r>
              <a:rPr lang="it-IT" dirty="0" smtClean="0"/>
              <a:t> far from the </a:t>
            </a:r>
            <a:r>
              <a:rPr lang="it-IT" dirty="0" err="1" smtClean="0"/>
              <a:t>requirements</a:t>
            </a:r>
            <a:r>
              <a:rPr lang="it-IT" dirty="0" smtClean="0"/>
              <a:t> </a:t>
            </a:r>
            <a:r>
              <a:rPr lang="it-IT" dirty="0" err="1" smtClean="0"/>
              <a:t>thewe</a:t>
            </a:r>
            <a:r>
              <a:rPr lang="it-IT" dirty="0" smtClean="0"/>
              <a:t> </a:t>
            </a:r>
            <a:r>
              <a:rPr lang="it-IT" dirty="0" err="1" smtClean="0"/>
              <a:t>want</a:t>
            </a:r>
            <a:r>
              <a:rPr lang="it-IT" dirty="0" smtClean="0"/>
              <a:t> to </a:t>
            </a:r>
            <a:r>
              <a:rPr lang="it-IT" dirty="0" err="1" smtClean="0"/>
              <a:t>avoid</a:t>
            </a:r>
            <a:r>
              <a:rPr lang="it-IT" dirty="0" smtClean="0"/>
              <a:t> </a:t>
            </a:r>
            <a:r>
              <a:rPr lang="it-IT" dirty="0" err="1" smtClean="0"/>
              <a:t>serviceoutage</a:t>
            </a:r>
            <a:r>
              <a:rPr lang="it-IT" dirty="0" smtClean="0"/>
              <a:t> (</a:t>
            </a:r>
            <a:r>
              <a:rPr lang="it-IT" dirty="0" err="1" smtClean="0"/>
              <a:t>failing</a:t>
            </a:r>
            <a:r>
              <a:rPr lang="it-IT" dirty="0" smtClean="0"/>
              <a:t> of a service or network </a:t>
            </a:r>
            <a:r>
              <a:rPr lang="it-IT" dirty="0" err="1" smtClean="0"/>
              <a:t>problems</a:t>
            </a:r>
            <a:r>
              <a:rPr lang="it-IT" dirty="0" smtClean="0"/>
              <a:t>) so </a:t>
            </a:r>
            <a:r>
              <a:rPr lang="it-IT" dirty="0" err="1" smtClean="0"/>
              <a:t>it</a:t>
            </a:r>
            <a:r>
              <a:rPr lang="it-IT" dirty="0" smtClean="0"/>
              <a:t> common to </a:t>
            </a:r>
            <a:r>
              <a:rPr lang="it-IT" dirty="0" err="1" smtClean="0"/>
              <a:t>realize</a:t>
            </a:r>
            <a:r>
              <a:rPr lang="it-IT" dirty="0" smtClean="0"/>
              <a:t> a </a:t>
            </a:r>
            <a:r>
              <a:rPr lang="it-IT" dirty="0" err="1" smtClean="0"/>
              <a:t>system</a:t>
            </a:r>
            <a:r>
              <a:rPr lang="it-IT" dirty="0" smtClean="0"/>
              <a:t> </a:t>
            </a:r>
            <a:r>
              <a:rPr lang="it-IT" dirty="0" err="1" smtClean="0"/>
              <a:t>landscape</a:t>
            </a:r>
            <a:r>
              <a:rPr lang="it-IT" dirty="0" smtClean="0"/>
              <a:t> with more </a:t>
            </a:r>
            <a:r>
              <a:rPr lang="it-IT" dirty="0" err="1" smtClean="0"/>
              <a:t>than</a:t>
            </a:r>
            <a:r>
              <a:rPr lang="it-IT" dirty="0" smtClean="0"/>
              <a:t> </a:t>
            </a:r>
            <a:r>
              <a:rPr lang="it-IT" dirty="0" err="1" smtClean="0"/>
              <a:t>one</a:t>
            </a:r>
            <a:r>
              <a:rPr lang="it-IT" dirty="0" smtClean="0"/>
              <a:t> service </a:t>
            </a:r>
            <a:r>
              <a:rPr lang="it-IT" dirty="0" err="1" smtClean="0"/>
              <a:t>instance</a:t>
            </a:r>
            <a:r>
              <a:rPr lang="it-IT" dirty="0" smtClean="0"/>
              <a:t> of the </a:t>
            </a:r>
            <a:r>
              <a:rPr lang="it-IT" dirty="0" err="1" smtClean="0"/>
              <a:t>same</a:t>
            </a:r>
            <a:r>
              <a:rPr lang="it-IT" dirty="0" smtClean="0"/>
              <a:t> </a:t>
            </a:r>
            <a:r>
              <a:rPr lang="it-IT" dirty="0" err="1" smtClean="0"/>
              <a:t>type</a:t>
            </a:r>
            <a:r>
              <a:rPr lang="it-IT" dirty="0" smtClean="0"/>
              <a:t> </a:t>
            </a:r>
            <a:r>
              <a:rPr lang="it-IT" dirty="0" err="1" smtClean="0"/>
              <a:t>running</a:t>
            </a:r>
            <a:r>
              <a:rPr lang="it-IT" dirty="0" smtClean="0"/>
              <a:t>.</a:t>
            </a:r>
          </a:p>
          <a:p>
            <a:r>
              <a:rPr lang="it-IT" dirty="0" smtClean="0"/>
              <a:t>In </a:t>
            </a:r>
            <a:r>
              <a:rPr lang="it-IT" dirty="0" err="1" smtClean="0"/>
              <a:t>ths</a:t>
            </a:r>
            <a:r>
              <a:rPr lang="it-IT" dirty="0" smtClean="0"/>
              <a:t> </a:t>
            </a:r>
            <a:r>
              <a:rPr lang="it-IT" dirty="0" err="1" smtClean="0"/>
              <a:t>context</a:t>
            </a:r>
            <a:r>
              <a:rPr lang="it-IT" dirty="0" smtClean="0"/>
              <a:t>  a </a:t>
            </a:r>
            <a:r>
              <a:rPr lang="it-IT" dirty="0" err="1" smtClean="0"/>
              <a:t>load</a:t>
            </a:r>
            <a:r>
              <a:rPr lang="it-IT" dirty="0" smtClean="0"/>
              <a:t> </a:t>
            </a:r>
            <a:r>
              <a:rPr lang="it-IT" dirty="0" err="1" smtClean="0"/>
              <a:t>balancer</a:t>
            </a:r>
            <a:r>
              <a:rPr lang="it-IT" dirty="0" smtClean="0"/>
              <a:t> </a:t>
            </a:r>
            <a:r>
              <a:rPr lang="it-IT" dirty="0" err="1" smtClean="0"/>
              <a:t>will</a:t>
            </a:r>
            <a:r>
              <a:rPr lang="it-IT" dirty="0" smtClean="0"/>
              <a:t> spread </a:t>
            </a:r>
            <a:r>
              <a:rPr lang="it-IT" dirty="0" err="1" smtClean="0"/>
              <a:t>all</a:t>
            </a:r>
            <a:r>
              <a:rPr lang="it-IT" dirty="0" smtClean="0"/>
              <a:t> the </a:t>
            </a:r>
            <a:r>
              <a:rPr lang="it-IT" dirty="0" err="1" smtClean="0"/>
              <a:t>incoming</a:t>
            </a:r>
            <a:r>
              <a:rPr lang="it-IT" dirty="0" smtClean="0"/>
              <a:t> </a:t>
            </a:r>
            <a:r>
              <a:rPr lang="it-IT" dirty="0" err="1" smtClean="0"/>
              <a:t>calls</a:t>
            </a:r>
            <a:r>
              <a:rPr lang="it-IT" dirty="0" smtClean="0"/>
              <a:t> over the </a:t>
            </a:r>
            <a:r>
              <a:rPr lang="it-IT" dirty="0" err="1" smtClean="0"/>
              <a:t>instances</a:t>
            </a:r>
            <a:r>
              <a:rPr lang="it-IT" dirty="0" smtClean="0"/>
              <a:t>.</a:t>
            </a:r>
          </a:p>
          <a:p>
            <a:r>
              <a:rPr lang="it-IT" dirty="0" smtClean="0"/>
              <a:t> </a:t>
            </a:r>
            <a:r>
              <a:rPr lang="it-IT" dirty="0" err="1" smtClean="0"/>
              <a:t>load</a:t>
            </a:r>
            <a:r>
              <a:rPr lang="it-IT" dirty="0" smtClean="0"/>
              <a:t>  </a:t>
            </a:r>
            <a:r>
              <a:rPr lang="it-IT" dirty="0" err="1"/>
              <a:t>balancing</a:t>
            </a:r>
            <a:r>
              <a:rPr lang="it-IT" dirty="0"/>
              <a:t> </a:t>
            </a:r>
            <a:r>
              <a:rPr lang="it-IT" dirty="0" err="1" smtClean="0"/>
              <a:t>shoud</a:t>
            </a:r>
            <a:r>
              <a:rPr lang="it-IT" dirty="0" smtClean="0"/>
              <a:t> be </a:t>
            </a:r>
            <a:r>
              <a:rPr lang="it-IT" dirty="0" err="1" smtClean="0"/>
              <a:t>realizede</a:t>
            </a:r>
            <a:r>
              <a:rPr lang="it-IT" dirty="0" smtClean="0"/>
              <a:t> </a:t>
            </a:r>
            <a:r>
              <a:rPr lang="it-IT" dirty="0" err="1" smtClean="0"/>
              <a:t>without</a:t>
            </a:r>
            <a:r>
              <a:rPr lang="it-IT" dirty="0" smtClean="0"/>
              <a:t> </a:t>
            </a:r>
            <a:r>
              <a:rPr lang="it-IT" dirty="0" err="1"/>
              <a:t>configuing</a:t>
            </a:r>
            <a:r>
              <a:rPr lang="it-IT" dirty="0"/>
              <a:t> </a:t>
            </a:r>
            <a:r>
              <a:rPr lang="it-IT" dirty="0" err="1"/>
              <a:t>load</a:t>
            </a:r>
            <a:r>
              <a:rPr lang="it-IT" dirty="0"/>
              <a:t> </a:t>
            </a:r>
            <a:r>
              <a:rPr lang="it-IT" dirty="0" err="1"/>
              <a:t>balancer</a:t>
            </a:r>
            <a:r>
              <a:rPr lang="it-IT" dirty="0"/>
              <a:t> </a:t>
            </a:r>
            <a:r>
              <a:rPr lang="it-IT" dirty="0" err="1"/>
              <a:t>adding</a:t>
            </a:r>
            <a:r>
              <a:rPr lang="it-IT" dirty="0"/>
              <a:t> </a:t>
            </a:r>
            <a:r>
              <a:rPr lang="it-IT" dirty="0" err="1"/>
              <a:t>reference</a:t>
            </a:r>
            <a:r>
              <a:rPr lang="it-IT" dirty="0"/>
              <a:t> of the new </a:t>
            </a:r>
            <a:r>
              <a:rPr lang="it-IT" dirty="0" err="1"/>
              <a:t>services</a:t>
            </a:r>
            <a:r>
              <a:rPr lang="it-IT" dirty="0"/>
              <a:t> </a:t>
            </a:r>
          </a:p>
          <a:p>
            <a:r>
              <a:rPr lang="it-IT" dirty="0" smtClean="0"/>
              <a:t>For </a:t>
            </a:r>
            <a:r>
              <a:rPr lang="it-IT" dirty="0" err="1" smtClean="0"/>
              <a:t>communication</a:t>
            </a:r>
            <a:r>
              <a:rPr lang="it-IT" dirty="0" smtClean="0"/>
              <a:t> </a:t>
            </a:r>
            <a:r>
              <a:rPr lang="it-IT" dirty="0" err="1" smtClean="0"/>
              <a:t>between</a:t>
            </a:r>
            <a:r>
              <a:rPr lang="it-IT" dirty="0" smtClean="0"/>
              <a:t> middle </a:t>
            </a:r>
            <a:r>
              <a:rPr lang="it-IT" dirty="0" err="1" smtClean="0"/>
              <a:t>tier</a:t>
            </a:r>
            <a:r>
              <a:rPr lang="it-IT" dirty="0" smtClean="0"/>
              <a:t> </a:t>
            </a:r>
            <a:r>
              <a:rPr lang="it-IT" dirty="0" err="1" smtClean="0"/>
              <a:t>microservices</a:t>
            </a:r>
            <a:r>
              <a:rPr lang="it-IT" dirty="0" smtClean="0"/>
              <a:t> </a:t>
            </a:r>
            <a:r>
              <a:rPr lang="it-IT" dirty="0" err="1" smtClean="0"/>
              <a:t>Ribbon</a:t>
            </a:r>
            <a:r>
              <a:rPr lang="it-IT" dirty="0" smtClean="0"/>
              <a:t> </a:t>
            </a:r>
            <a:r>
              <a:rPr lang="it-IT" dirty="0" err="1" smtClean="0"/>
              <a:t>provide</a:t>
            </a:r>
            <a:r>
              <a:rPr lang="it-IT" dirty="0" smtClean="0"/>
              <a:t> a more </a:t>
            </a:r>
            <a:r>
              <a:rPr lang="it-IT" dirty="0" err="1" smtClean="0"/>
              <a:t>reliable</a:t>
            </a:r>
            <a:r>
              <a:rPr lang="it-IT" dirty="0" smtClean="0"/>
              <a:t> and more </a:t>
            </a:r>
            <a:r>
              <a:rPr lang="it-IT" dirty="0" err="1" smtClean="0"/>
              <a:t>performant</a:t>
            </a:r>
            <a:r>
              <a:rPr lang="it-IT" dirty="0" smtClean="0"/>
              <a:t> </a:t>
            </a:r>
            <a:r>
              <a:rPr lang="it-IT" dirty="0" err="1" smtClean="0"/>
              <a:t>solution</a:t>
            </a:r>
            <a:r>
              <a:rPr lang="it-IT" dirty="0" smtClean="0"/>
              <a:t> </a:t>
            </a:r>
            <a:r>
              <a:rPr lang="it-IT" dirty="0" err="1" smtClean="0"/>
              <a:t>that</a:t>
            </a:r>
            <a:r>
              <a:rPr lang="it-IT" dirty="0" smtClean="0"/>
              <a:t> </a:t>
            </a:r>
            <a:r>
              <a:rPr lang="it-IT" dirty="0" err="1" smtClean="0"/>
              <a:t>doesn’t</a:t>
            </a:r>
            <a:r>
              <a:rPr lang="it-IT" dirty="0" smtClean="0"/>
              <a:t> </a:t>
            </a:r>
            <a:r>
              <a:rPr lang="it-IT" dirty="0" err="1" smtClean="0"/>
              <a:t>couple</a:t>
            </a:r>
            <a:r>
              <a:rPr lang="it-IT" dirty="0" smtClean="0"/>
              <a:t> to </a:t>
            </a:r>
            <a:r>
              <a:rPr lang="it-IT" dirty="0" err="1" smtClean="0"/>
              <a:t>any</a:t>
            </a:r>
            <a:r>
              <a:rPr lang="it-IT" dirty="0" smtClean="0"/>
              <a:t> </a:t>
            </a:r>
            <a:r>
              <a:rPr lang="it-IT" dirty="0" err="1" smtClean="0"/>
              <a:t>particulat</a:t>
            </a:r>
            <a:r>
              <a:rPr lang="it-IT" dirty="0" smtClean="0"/>
              <a:t> </a:t>
            </a:r>
            <a:r>
              <a:rPr lang="it-IT" dirty="0" err="1" smtClean="0"/>
              <a:t>cloud</a:t>
            </a:r>
            <a:r>
              <a:rPr lang="it-IT" dirty="0" smtClean="0"/>
              <a:t> provider</a:t>
            </a:r>
          </a:p>
          <a:p>
            <a:r>
              <a:rPr lang="it-IT" dirty="0" err="1" smtClean="0"/>
              <a:t>Ribbon</a:t>
            </a:r>
            <a:r>
              <a:rPr lang="it-IT" dirty="0" smtClean="0"/>
              <a:t> </a:t>
            </a:r>
            <a:r>
              <a:rPr lang="it-IT" dirty="0" err="1" smtClean="0"/>
              <a:t>pushes</a:t>
            </a:r>
            <a:r>
              <a:rPr lang="it-IT" dirty="0" smtClean="0"/>
              <a:t> </a:t>
            </a:r>
            <a:r>
              <a:rPr lang="it-IT" dirty="0" err="1" smtClean="0"/>
              <a:t>load</a:t>
            </a:r>
            <a:r>
              <a:rPr lang="it-IT" dirty="0" smtClean="0"/>
              <a:t> </a:t>
            </a:r>
            <a:r>
              <a:rPr lang="it-IT" dirty="0" err="1" smtClean="0"/>
              <a:t>balancing</a:t>
            </a:r>
            <a:r>
              <a:rPr lang="it-IT" dirty="0" smtClean="0"/>
              <a:t> </a:t>
            </a:r>
            <a:r>
              <a:rPr lang="it-IT" dirty="0" err="1" smtClean="0"/>
              <a:t>decitions</a:t>
            </a:r>
            <a:r>
              <a:rPr lang="it-IT" dirty="0" smtClean="0"/>
              <a:t> </a:t>
            </a:r>
            <a:r>
              <a:rPr lang="it-IT" dirty="0" err="1" smtClean="0"/>
              <a:t>away</a:t>
            </a:r>
            <a:r>
              <a:rPr lang="it-IT" dirty="0" smtClean="0"/>
              <a:t> from a </a:t>
            </a:r>
            <a:r>
              <a:rPr lang="it-IT" dirty="0" err="1" smtClean="0"/>
              <a:t>dedicated</a:t>
            </a:r>
            <a:r>
              <a:rPr lang="it-IT" dirty="0" smtClean="0"/>
              <a:t> </a:t>
            </a:r>
            <a:r>
              <a:rPr lang="it-IT" dirty="0" err="1" smtClean="0"/>
              <a:t>proxying</a:t>
            </a:r>
            <a:r>
              <a:rPr lang="it-IT" dirty="0" smtClean="0"/>
              <a:t> </a:t>
            </a:r>
            <a:r>
              <a:rPr lang="it-IT" dirty="0" err="1" smtClean="0"/>
              <a:t>load-balancer</a:t>
            </a:r>
            <a:r>
              <a:rPr lang="it-IT" dirty="0" smtClean="0"/>
              <a:t> </a:t>
            </a:r>
            <a:r>
              <a:rPr lang="it-IT" dirty="0" err="1" smtClean="0"/>
              <a:t>into</a:t>
            </a:r>
            <a:r>
              <a:rPr lang="it-IT" dirty="0" smtClean="0"/>
              <a:t> the client </a:t>
            </a:r>
            <a:r>
              <a:rPr lang="it-IT" dirty="0" err="1" smtClean="0"/>
              <a:t>services</a:t>
            </a:r>
            <a:endParaRPr lang="it-IT" dirty="0"/>
          </a:p>
          <a:p>
            <a:r>
              <a:rPr lang="it-IT" dirty="0"/>
              <a:t>Made </a:t>
            </a:r>
            <a:r>
              <a:rPr lang="it-IT" dirty="0" err="1"/>
              <a:t>only</a:t>
            </a:r>
            <a:r>
              <a:rPr lang="it-IT" dirty="0"/>
              <a:t> with the </a:t>
            </a:r>
            <a:r>
              <a:rPr lang="it-IT" dirty="0" err="1"/>
              <a:t>deploy</a:t>
            </a:r>
            <a:r>
              <a:rPr lang="it-IT" dirty="0"/>
              <a:t> of a new service</a:t>
            </a:r>
          </a:p>
          <a:p>
            <a:r>
              <a:rPr lang="it-IT" dirty="0" err="1" smtClean="0"/>
              <a:t>Dynamic</a:t>
            </a:r>
            <a:r>
              <a:rPr lang="it-IT" dirty="0" smtClean="0"/>
              <a:t> </a:t>
            </a:r>
            <a:r>
              <a:rPr lang="it-IT" dirty="0" err="1" smtClean="0"/>
              <a:t>routing</a:t>
            </a:r>
            <a:r>
              <a:rPr lang="it-IT" dirty="0" smtClean="0"/>
              <a:t> and </a:t>
            </a:r>
            <a:r>
              <a:rPr lang="it-IT" dirty="0" err="1" smtClean="0"/>
              <a:t>load</a:t>
            </a:r>
            <a:r>
              <a:rPr lang="it-IT" dirty="0" smtClean="0"/>
              <a:t> </a:t>
            </a:r>
            <a:r>
              <a:rPr lang="it-IT" dirty="0" err="1" smtClean="0"/>
              <a:t>balancer</a:t>
            </a:r>
            <a:r>
              <a:rPr lang="it-IT" dirty="0" smtClean="0"/>
              <a:t> </a:t>
            </a:r>
            <a:r>
              <a:rPr lang="it-IT" dirty="0" err="1" smtClean="0"/>
              <a:t>Netflix</a:t>
            </a:r>
            <a:r>
              <a:rPr lang="it-IT" dirty="0" smtClean="0"/>
              <a:t> </a:t>
            </a:r>
            <a:r>
              <a:rPr lang="it-IT" dirty="0" err="1" smtClean="0"/>
              <a:t>Ribbon</a:t>
            </a:r>
            <a:r>
              <a:rPr lang="it-IT" dirty="0" smtClean="0"/>
              <a:t> can be </a:t>
            </a:r>
            <a:r>
              <a:rPr lang="it-IT" dirty="0" err="1" smtClean="0"/>
              <a:t>used</a:t>
            </a:r>
            <a:r>
              <a:rPr lang="it-IT" dirty="0" smtClean="0"/>
              <a:t> by service consumer to look up service </a:t>
            </a:r>
            <a:r>
              <a:rPr lang="it-IT" dirty="0" err="1" smtClean="0"/>
              <a:t>at</a:t>
            </a:r>
            <a:r>
              <a:rPr lang="it-IT" dirty="0" smtClean="0"/>
              <a:t> service </a:t>
            </a:r>
            <a:r>
              <a:rPr lang="it-IT" dirty="0" err="1" smtClean="0"/>
              <a:t>runtime</a:t>
            </a:r>
            <a:r>
              <a:rPr lang="it-IT" dirty="0" smtClean="0"/>
              <a:t> </a:t>
            </a:r>
          </a:p>
          <a:p>
            <a:r>
              <a:rPr lang="it-IT" dirty="0" err="1" smtClean="0"/>
              <a:t>Ribbon</a:t>
            </a:r>
            <a:r>
              <a:rPr lang="it-IT" dirty="0" smtClean="0"/>
              <a:t> </a:t>
            </a:r>
            <a:r>
              <a:rPr lang="it-IT" dirty="0" err="1" smtClean="0"/>
              <a:t>uses</a:t>
            </a:r>
            <a:r>
              <a:rPr lang="it-IT" dirty="0" smtClean="0"/>
              <a:t> the information </a:t>
            </a:r>
            <a:r>
              <a:rPr lang="it-IT" dirty="0" err="1" smtClean="0"/>
              <a:t>available</a:t>
            </a:r>
            <a:r>
              <a:rPr lang="it-IT" dirty="0" smtClean="0"/>
              <a:t> in Eureka lo locate appropriate service </a:t>
            </a:r>
            <a:r>
              <a:rPr lang="it-IT" dirty="0" err="1" smtClean="0"/>
              <a:t>instances</a:t>
            </a:r>
            <a:endParaRPr lang="it-IT" dirty="0" smtClean="0"/>
          </a:p>
          <a:p>
            <a:r>
              <a:rPr lang="it-IT" dirty="0" err="1" smtClean="0"/>
              <a:t>If</a:t>
            </a:r>
            <a:r>
              <a:rPr lang="it-IT" dirty="0" smtClean="0"/>
              <a:t> more </a:t>
            </a:r>
            <a:r>
              <a:rPr lang="it-IT" dirty="0" err="1" smtClean="0"/>
              <a:t>than</a:t>
            </a:r>
            <a:r>
              <a:rPr lang="it-IT" dirty="0" smtClean="0"/>
              <a:t> </a:t>
            </a:r>
            <a:r>
              <a:rPr lang="it-IT" dirty="0" err="1" smtClean="0"/>
              <a:t>one</a:t>
            </a:r>
            <a:r>
              <a:rPr lang="it-IT" dirty="0" smtClean="0"/>
              <a:t> </a:t>
            </a:r>
            <a:r>
              <a:rPr lang="it-IT" dirty="0" err="1" smtClean="0"/>
              <a:t>instance</a:t>
            </a:r>
            <a:r>
              <a:rPr lang="it-IT" dirty="0" smtClean="0"/>
              <a:t> </a:t>
            </a:r>
            <a:r>
              <a:rPr lang="it-IT" dirty="0" err="1" smtClean="0"/>
              <a:t>is</a:t>
            </a:r>
            <a:r>
              <a:rPr lang="it-IT" dirty="0" smtClean="0"/>
              <a:t> </a:t>
            </a:r>
            <a:r>
              <a:rPr lang="it-IT" dirty="0" err="1" smtClean="0"/>
              <a:t>found</a:t>
            </a:r>
            <a:r>
              <a:rPr lang="it-IT" dirty="0" smtClean="0"/>
              <a:t>, </a:t>
            </a:r>
            <a:r>
              <a:rPr lang="it-IT" dirty="0" err="1" smtClean="0"/>
              <a:t>Ribbon</a:t>
            </a:r>
            <a:r>
              <a:rPr lang="it-IT" dirty="0" smtClean="0"/>
              <a:t> </a:t>
            </a:r>
            <a:r>
              <a:rPr lang="it-IT" dirty="0" err="1" smtClean="0"/>
              <a:t>will</a:t>
            </a:r>
            <a:r>
              <a:rPr lang="it-IT" dirty="0" smtClean="0"/>
              <a:t> </a:t>
            </a:r>
            <a:r>
              <a:rPr lang="it-IT" dirty="0" err="1" smtClean="0"/>
              <a:t>apply</a:t>
            </a:r>
            <a:r>
              <a:rPr lang="it-IT" dirty="0" smtClean="0"/>
              <a:t> </a:t>
            </a:r>
            <a:r>
              <a:rPr lang="it-IT" dirty="0" err="1" smtClean="0"/>
              <a:t>load</a:t>
            </a:r>
            <a:r>
              <a:rPr lang="it-IT" dirty="0" smtClean="0"/>
              <a:t> </a:t>
            </a:r>
            <a:r>
              <a:rPr lang="it-IT" dirty="0" err="1" smtClean="0"/>
              <a:t>balancing</a:t>
            </a:r>
            <a:r>
              <a:rPr lang="it-IT" dirty="0" smtClean="0"/>
              <a:t> to spread the </a:t>
            </a:r>
            <a:r>
              <a:rPr lang="it-IT" dirty="0" err="1" smtClean="0"/>
              <a:t>request</a:t>
            </a:r>
            <a:r>
              <a:rPr lang="it-IT" dirty="0" smtClean="0"/>
              <a:t> over the </a:t>
            </a:r>
            <a:r>
              <a:rPr lang="it-IT" dirty="0" err="1" smtClean="0"/>
              <a:t>available</a:t>
            </a:r>
            <a:r>
              <a:rPr lang="it-IT" dirty="0" smtClean="0"/>
              <a:t> </a:t>
            </a:r>
            <a:r>
              <a:rPr lang="it-IT" dirty="0" err="1" smtClean="0"/>
              <a:t>instances</a:t>
            </a:r>
            <a:endParaRPr lang="it-IT" dirty="0" smtClean="0"/>
          </a:p>
          <a:p>
            <a:r>
              <a:rPr lang="it-IT" dirty="0" err="1" smtClean="0"/>
              <a:t>Ribbon</a:t>
            </a:r>
            <a:r>
              <a:rPr lang="it-IT" dirty="0" smtClean="0"/>
              <a:t> </a:t>
            </a:r>
            <a:r>
              <a:rPr lang="it-IT" dirty="0" err="1" smtClean="0"/>
              <a:t>does</a:t>
            </a:r>
            <a:r>
              <a:rPr lang="it-IT" dirty="0" smtClean="0"/>
              <a:t> </a:t>
            </a:r>
            <a:r>
              <a:rPr lang="it-IT" dirty="0" err="1" smtClean="0"/>
              <a:t>not</a:t>
            </a:r>
            <a:r>
              <a:rPr lang="it-IT" dirty="0" smtClean="0"/>
              <a:t> </a:t>
            </a:r>
            <a:r>
              <a:rPr lang="it-IT" dirty="0" err="1" smtClean="0"/>
              <a:t>run</a:t>
            </a:r>
            <a:r>
              <a:rPr lang="it-IT" dirty="0" smtClean="0"/>
              <a:t> </a:t>
            </a:r>
            <a:r>
              <a:rPr lang="it-IT" dirty="0" err="1" smtClean="0"/>
              <a:t>as</a:t>
            </a:r>
            <a:r>
              <a:rPr lang="it-IT" dirty="0" smtClean="0"/>
              <a:t> a separate service </a:t>
            </a:r>
            <a:r>
              <a:rPr lang="it-IT" dirty="0" err="1" smtClean="0"/>
              <a:t>but</a:t>
            </a:r>
            <a:r>
              <a:rPr lang="it-IT" dirty="0" smtClean="0"/>
              <a:t> </a:t>
            </a:r>
            <a:r>
              <a:rPr lang="it-IT" dirty="0" err="1" smtClean="0"/>
              <a:t>as</a:t>
            </a:r>
            <a:r>
              <a:rPr lang="it-IT" dirty="0" smtClean="0"/>
              <a:t> an </a:t>
            </a:r>
            <a:r>
              <a:rPr lang="it-IT" dirty="0" err="1" smtClean="0"/>
              <a:t>embedded</a:t>
            </a:r>
            <a:r>
              <a:rPr lang="it-IT" dirty="0" smtClean="0"/>
              <a:t> component inside </a:t>
            </a:r>
            <a:r>
              <a:rPr lang="it-IT" dirty="0" err="1" smtClean="0"/>
              <a:t>each</a:t>
            </a:r>
            <a:r>
              <a:rPr lang="it-IT" dirty="0" smtClean="0"/>
              <a:t> service consumer.</a:t>
            </a:r>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14329142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po 35"/>
          <p:cNvGrpSpPr/>
          <p:nvPr/>
        </p:nvGrpSpPr>
        <p:grpSpPr>
          <a:xfrm>
            <a:off x="8960819" y="3247782"/>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10323922" y="17739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9" name="Connettore 2 88"/>
          <p:cNvCxnSpPr>
            <a:stCxn id="84" idx="2"/>
            <a:endCxn id="11" idx="0"/>
          </p:cNvCxnSpPr>
          <p:nvPr/>
        </p:nvCxnSpPr>
        <p:spPr bwMode="auto">
          <a:xfrm>
            <a:off x="11284919" y="5306572"/>
            <a:ext cx="3118" cy="1148462"/>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Rettangolo arrotondato 129"/>
          <p:cNvSpPr/>
          <p:nvPr/>
        </p:nvSpPr>
        <p:spPr bwMode="auto">
          <a:xfrm>
            <a:off x="9916890" y="4573147"/>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RIBBON</a:t>
            </a:r>
            <a:endParaRPr kumimoji="0" lang="it-IT" sz="20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906805" y="81258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2" name="Rettangolo arrotondato 1"/>
          <p:cNvSpPr/>
          <p:nvPr/>
        </p:nvSpPr>
        <p:spPr bwMode="auto">
          <a:xfrm>
            <a:off x="5634213" y="72008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10830838" y="11169607"/>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11288038" y="10328170"/>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11288037" y="67161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11152306" y="64550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9" y="241300"/>
            <a:ext cx="23023734" cy="1358900"/>
          </a:xfrm>
        </p:spPr>
        <p:txBody>
          <a:bodyPr/>
          <a:lstStyle/>
          <a:p>
            <a:r>
              <a:rPr lang="it-IT" dirty="0" smtClean="0"/>
              <a:t>Service </a:t>
            </a:r>
            <a:r>
              <a:rPr lang="it-IT" dirty="0" err="1" smtClean="0"/>
              <a:t>discovery</a:t>
            </a:r>
            <a:r>
              <a:rPr lang="it-IT" dirty="0" smtClean="0"/>
              <a:t>, </a:t>
            </a:r>
            <a:r>
              <a:rPr lang="it-IT" dirty="0" err="1" smtClean="0"/>
              <a:t>dynamic</a:t>
            </a:r>
            <a:r>
              <a:rPr lang="it-IT" dirty="0" smtClean="0"/>
              <a:t> </a:t>
            </a:r>
            <a:r>
              <a:rPr lang="it-IT" dirty="0" err="1" smtClean="0"/>
              <a:t>routing</a:t>
            </a:r>
            <a:r>
              <a:rPr lang="it-IT" dirty="0" smtClean="0"/>
              <a:t> and </a:t>
            </a:r>
            <a:r>
              <a:rPr lang="it-IT" dirty="0" err="1" smtClean="0"/>
              <a:t>load</a:t>
            </a:r>
            <a:r>
              <a:rPr lang="it-IT" dirty="0" smtClean="0"/>
              <a:t> </a:t>
            </a:r>
            <a:r>
              <a:rPr lang="it-IT" dirty="0" err="1" smtClean="0"/>
              <a:t>balancing</a:t>
            </a:r>
            <a:r>
              <a:rPr lang="it-IT" dirty="0" smtClean="0"/>
              <a:t>: </a:t>
            </a:r>
            <a:r>
              <a:rPr lang="it-IT" dirty="0" err="1" smtClean="0"/>
              <a:t>system</a:t>
            </a:r>
            <a:r>
              <a:rPr lang="it-IT" dirty="0" smtClean="0"/>
              <a:t> </a:t>
            </a:r>
            <a:r>
              <a:rPr lang="it-IT" dirty="0" err="1"/>
              <a:t>landscape</a:t>
            </a:r>
            <a:r>
              <a:rPr lang="it-IT" dirty="0"/>
              <a:t> </a:t>
            </a:r>
          </a:p>
        </p:txBody>
      </p:sp>
      <p:sp>
        <p:nvSpPr>
          <p:cNvPr id="60" name="Rettangolo arrotondato 59"/>
          <p:cNvSpPr/>
          <p:nvPr/>
        </p:nvSpPr>
        <p:spPr bwMode="auto">
          <a:xfrm>
            <a:off x="5740632" y="87451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2" name="Rettangolo arrotondato 61"/>
          <p:cNvSpPr/>
          <p:nvPr/>
        </p:nvSpPr>
        <p:spPr bwMode="auto">
          <a:xfrm>
            <a:off x="9504394" y="84842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5" name="Rettangolo arrotondato 64"/>
          <p:cNvSpPr/>
          <p:nvPr/>
        </p:nvSpPr>
        <p:spPr bwMode="auto">
          <a:xfrm>
            <a:off x="13147822" y="87451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3" name="Connettore 2 32"/>
          <p:cNvCxnSpPr/>
          <p:nvPr/>
        </p:nvCxnSpPr>
        <p:spPr bwMode="auto">
          <a:xfrm flipH="1">
            <a:off x="7464006" y="72008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Connettore 2 34"/>
          <p:cNvCxnSpPr>
            <a:stCxn id="2" idx="0"/>
            <a:endCxn id="62" idx="0"/>
          </p:cNvCxnSpPr>
          <p:nvPr/>
        </p:nvCxnSpPr>
        <p:spPr bwMode="auto">
          <a:xfrm flipH="1">
            <a:off x="11227769" y="7200821"/>
            <a:ext cx="60269" cy="1283473"/>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2" idx="0"/>
            <a:endCxn id="65" idx="0"/>
          </p:cNvCxnSpPr>
          <p:nvPr/>
        </p:nvCxnSpPr>
        <p:spPr bwMode="auto">
          <a:xfrm>
            <a:off x="11288038" y="7200821"/>
            <a:ext cx="3583159" cy="1544330"/>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3800969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0" grpId="0" animBg="1"/>
      <p:bldP spid="131" grpId="0" animBg="1"/>
      <p:bldP spid="60" grpId="0" animBg="1"/>
      <p:bldP spid="65" grpId="0" animBg="1"/>
      <p:bldP spid="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007617681"/>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Segnaposto contenuto 2"/>
          <p:cNvSpPr>
            <a:spLocks noGrp="1"/>
          </p:cNvSpPr>
          <p:nvPr>
            <p:ph idx="1"/>
          </p:nvPr>
        </p:nvSpPr>
        <p:spPr>
          <a:xfrm>
            <a:off x="617538" y="1676400"/>
            <a:ext cx="23134637" cy="10668000"/>
          </a:xfrm>
        </p:spPr>
        <p:txBody>
          <a:bodyPr/>
          <a:lstStyle/>
          <a:p>
            <a:r>
              <a:rPr lang="it-IT" dirty="0" smtClean="0"/>
              <a:t>Eureka inside PWS</a:t>
            </a:r>
          </a:p>
          <a:p>
            <a:r>
              <a:rPr lang="it-IT" dirty="0" smtClean="0"/>
              <a:t>Eureka </a:t>
            </a:r>
            <a:r>
              <a:rPr lang="it-IT" dirty="0" err="1" smtClean="0"/>
              <a:t>will</a:t>
            </a:r>
            <a:r>
              <a:rPr lang="it-IT" dirty="0" smtClean="0"/>
              <a:t> use the PWS </a:t>
            </a:r>
            <a:r>
              <a:rPr lang="it-IT" dirty="0" err="1" smtClean="0"/>
              <a:t>features</a:t>
            </a:r>
            <a:r>
              <a:rPr lang="it-IT" dirty="0" smtClean="0"/>
              <a:t> of </a:t>
            </a:r>
            <a:r>
              <a:rPr lang="it-IT" dirty="0" err="1" smtClean="0"/>
              <a:t>dynamical</a:t>
            </a:r>
            <a:r>
              <a:rPr lang="it-IT" dirty="0" smtClean="0"/>
              <a:t> </a:t>
            </a:r>
            <a:r>
              <a:rPr lang="it-IT" dirty="0" err="1" smtClean="0"/>
              <a:t>allocated</a:t>
            </a:r>
            <a:r>
              <a:rPr lang="it-IT" dirty="0" smtClean="0"/>
              <a:t> </a:t>
            </a:r>
            <a:r>
              <a:rPr lang="it-IT" dirty="0" err="1" smtClean="0"/>
              <a:t>ports</a:t>
            </a:r>
            <a:r>
              <a:rPr lang="it-IT" dirty="0" smtClean="0"/>
              <a:t> so </a:t>
            </a:r>
            <a:r>
              <a:rPr lang="it-IT" dirty="0" err="1" smtClean="0"/>
              <a:t>it</a:t>
            </a:r>
            <a:r>
              <a:rPr lang="it-IT" dirty="0" smtClean="0"/>
              <a:t> </a:t>
            </a:r>
            <a:r>
              <a:rPr lang="it-IT" dirty="0" err="1" smtClean="0"/>
              <a:t>will</a:t>
            </a:r>
            <a:r>
              <a:rPr lang="it-IT" dirty="0" smtClean="0"/>
              <a:t> be easy to </a:t>
            </a:r>
            <a:r>
              <a:rPr lang="it-IT" dirty="0" err="1" smtClean="0"/>
              <a:t>add</a:t>
            </a:r>
            <a:r>
              <a:rPr lang="it-IT" dirty="0" smtClean="0"/>
              <a:t> a new </a:t>
            </a:r>
            <a:r>
              <a:rPr lang="it-IT" dirty="0" err="1" smtClean="0"/>
              <a:t>instance</a:t>
            </a:r>
            <a:r>
              <a:rPr lang="it-IT" dirty="0" smtClean="0"/>
              <a:t> of a service </a:t>
            </a:r>
            <a:r>
              <a:rPr lang="it-IT" dirty="0" err="1" smtClean="0"/>
              <a:t>discovered</a:t>
            </a:r>
            <a:r>
              <a:rPr lang="it-IT" dirty="0" smtClean="0"/>
              <a:t> and </a:t>
            </a:r>
            <a:r>
              <a:rPr lang="it-IT" dirty="0" err="1" smtClean="0"/>
              <a:t>registred</a:t>
            </a:r>
            <a:r>
              <a:rPr lang="it-IT" dirty="0" smtClean="0"/>
              <a:t> inside the eureka server </a:t>
            </a:r>
            <a:r>
              <a:rPr lang="it-IT" dirty="0" err="1" smtClean="0"/>
              <a:t>running</a:t>
            </a:r>
            <a:r>
              <a:rPr lang="it-IT" dirty="0" smtClean="0"/>
              <a:t> inside PWS.</a:t>
            </a:r>
          </a:p>
          <a:p>
            <a:r>
              <a:rPr lang="it-IT" dirty="0" smtClean="0"/>
              <a:t>[</a:t>
            </a:r>
            <a:r>
              <a:rPr lang="it-IT" dirty="0" err="1" smtClean="0"/>
              <a:t>it</a:t>
            </a:r>
            <a:r>
              <a:rPr lang="it-IT" dirty="0" smtClean="0"/>
              <a:t> </a:t>
            </a:r>
            <a:r>
              <a:rPr lang="it-IT" dirty="0" err="1" smtClean="0"/>
              <a:t>will</a:t>
            </a:r>
            <a:r>
              <a:rPr lang="it-IT" dirty="0" smtClean="0"/>
              <a:t> be </a:t>
            </a:r>
            <a:r>
              <a:rPr lang="it-IT" dirty="0" err="1" smtClean="0"/>
              <a:t>enought</a:t>
            </a:r>
            <a:r>
              <a:rPr lang="it-IT" dirty="0" smtClean="0"/>
              <a:t> scale out more </a:t>
            </a:r>
            <a:r>
              <a:rPr lang="it-IT" dirty="0" err="1" smtClean="0"/>
              <a:t>tahn</a:t>
            </a:r>
            <a:r>
              <a:rPr lang="it-IT" dirty="0" smtClean="0"/>
              <a:t> an </a:t>
            </a:r>
            <a:r>
              <a:rPr lang="it-IT" dirty="0" err="1" smtClean="0"/>
              <a:t>instance</a:t>
            </a:r>
            <a:r>
              <a:rPr lang="it-IT" dirty="0" smtClean="0"/>
              <a:t> of a </a:t>
            </a:r>
            <a:r>
              <a:rPr lang="it-IT" dirty="0" err="1" smtClean="0"/>
              <a:t>registred</a:t>
            </a:r>
            <a:r>
              <a:rPr lang="it-IT" dirty="0" smtClean="0"/>
              <a:t> service under Eureka </a:t>
            </a:r>
            <a:r>
              <a:rPr lang="it-IT" dirty="0" err="1" smtClean="0"/>
              <a:t>thata</a:t>
            </a:r>
            <a:r>
              <a:rPr lang="it-IT" dirty="0" smtClean="0"/>
              <a:t> PWS </a:t>
            </a:r>
            <a:r>
              <a:rPr lang="it-IT" dirty="0" err="1" smtClean="0"/>
              <a:t>will</a:t>
            </a:r>
            <a:r>
              <a:rPr lang="it-IT" dirty="0" smtClean="0"/>
              <a:t> allocate new </a:t>
            </a:r>
            <a:r>
              <a:rPr lang="it-IT" dirty="0" err="1" smtClean="0"/>
              <a:t>port</a:t>
            </a:r>
            <a:r>
              <a:rPr lang="it-IT" dirty="0" smtClean="0"/>
              <a:t> </a:t>
            </a:r>
            <a:r>
              <a:rPr lang="it-IT" dirty="0" err="1" smtClean="0"/>
              <a:t>dinamically</a:t>
            </a:r>
            <a:r>
              <a:rPr lang="it-IT" dirty="0" smtClean="0"/>
              <a:t> and </a:t>
            </a:r>
            <a:r>
              <a:rPr lang="it-IT" dirty="0" err="1" smtClean="0"/>
              <a:t>then</a:t>
            </a:r>
            <a:r>
              <a:rPr lang="it-IT" dirty="0" smtClean="0"/>
              <a:t> </a:t>
            </a:r>
            <a:r>
              <a:rPr lang="it-IT" dirty="0" err="1" smtClean="0"/>
              <a:t>register</a:t>
            </a:r>
            <a:r>
              <a:rPr lang="it-IT" dirty="0" smtClean="0"/>
              <a:t> </a:t>
            </a:r>
            <a:r>
              <a:rPr lang="it-IT" dirty="0" err="1" smtClean="0"/>
              <a:t>themself</a:t>
            </a:r>
            <a:r>
              <a:rPr lang="it-IT" dirty="0" smtClean="0"/>
              <a:t> to the service </a:t>
            </a:r>
            <a:r>
              <a:rPr lang="it-IT" dirty="0" err="1" smtClean="0"/>
              <a:t>discovery</a:t>
            </a:r>
            <a:r>
              <a:rPr lang="it-IT" dirty="0" smtClean="0"/>
              <a:t> server]</a:t>
            </a:r>
          </a:p>
          <a:p>
            <a:pPr marL="457200" lvl="1">
              <a:spcBef>
                <a:spcPts val="2100"/>
              </a:spcBef>
              <a:buFont typeface="Wingdings" pitchFamily="2" charset="2"/>
              <a:buChar char="§"/>
            </a:pPr>
            <a:r>
              <a:rPr lang="it-IT" dirty="0">
                <a:solidFill>
                  <a:srgbClr val="FF0000"/>
                </a:solidFill>
              </a:rPr>
              <a:t>Inside </a:t>
            </a:r>
            <a:r>
              <a:rPr lang="it-IT" dirty="0" err="1">
                <a:solidFill>
                  <a:srgbClr val="FF0000"/>
                </a:solidFill>
              </a:rPr>
              <a:t>pws</a:t>
            </a:r>
            <a:r>
              <a:rPr lang="it-IT" dirty="0">
                <a:solidFill>
                  <a:srgbClr val="FF0000"/>
                </a:solidFill>
              </a:rPr>
              <a:t> monitor and </a:t>
            </a:r>
            <a:r>
              <a:rPr lang="it-IT" dirty="0" err="1">
                <a:solidFill>
                  <a:srgbClr val="FF0000"/>
                </a:solidFill>
              </a:rPr>
              <a:t>elastic</a:t>
            </a:r>
            <a:r>
              <a:rPr lang="it-IT" dirty="0">
                <a:solidFill>
                  <a:srgbClr val="FF0000"/>
                </a:solidFill>
              </a:rPr>
              <a:t> </a:t>
            </a:r>
            <a:r>
              <a:rPr lang="it-IT" dirty="0" err="1">
                <a:solidFill>
                  <a:srgbClr val="FF0000"/>
                </a:solidFill>
              </a:rPr>
              <a:t>runtime</a:t>
            </a:r>
            <a:r>
              <a:rPr lang="it-IT" dirty="0">
                <a:solidFill>
                  <a:srgbClr val="FF0000"/>
                </a:solidFill>
              </a:rPr>
              <a:t> and the </a:t>
            </a:r>
            <a:r>
              <a:rPr lang="it-IT" dirty="0" err="1">
                <a:solidFill>
                  <a:srgbClr val="FF0000"/>
                </a:solidFill>
              </a:rPr>
              <a:t>combination</a:t>
            </a:r>
            <a:r>
              <a:rPr lang="it-IT" dirty="0">
                <a:solidFill>
                  <a:srgbClr val="FF0000"/>
                </a:solidFill>
              </a:rPr>
              <a:t> of the </a:t>
            </a:r>
            <a:r>
              <a:rPr lang="it-IT" dirty="0" err="1">
                <a:solidFill>
                  <a:srgbClr val="FF0000"/>
                </a:solidFill>
              </a:rPr>
              <a:t>two</a:t>
            </a:r>
            <a:r>
              <a:rPr lang="it-IT" dirty="0">
                <a:solidFill>
                  <a:srgbClr val="FF0000"/>
                </a:solidFill>
              </a:rPr>
              <a:t> cache and the </a:t>
            </a:r>
            <a:r>
              <a:rPr lang="it-IT" dirty="0" err="1">
                <a:solidFill>
                  <a:srgbClr val="FF0000"/>
                </a:solidFill>
              </a:rPr>
              <a:t>hearthbeat</a:t>
            </a:r>
            <a:r>
              <a:rPr lang="it-IT" dirty="0">
                <a:solidFill>
                  <a:srgbClr val="FF0000"/>
                </a:solidFill>
              </a:rPr>
              <a:t> </a:t>
            </a:r>
            <a:r>
              <a:rPr lang="it-IT" dirty="0" err="1">
                <a:solidFill>
                  <a:srgbClr val="FF0000"/>
                </a:solidFill>
              </a:rPr>
              <a:t>makes</a:t>
            </a:r>
            <a:r>
              <a:rPr lang="it-IT" dirty="0">
                <a:solidFill>
                  <a:srgbClr val="FF0000"/>
                </a:solidFill>
              </a:rPr>
              <a:t> a </a:t>
            </a:r>
            <a:r>
              <a:rPr lang="it-IT" dirty="0" err="1">
                <a:solidFill>
                  <a:srgbClr val="FF0000"/>
                </a:solidFill>
              </a:rPr>
              <a:t>standalone</a:t>
            </a:r>
            <a:r>
              <a:rPr lang="it-IT" dirty="0">
                <a:solidFill>
                  <a:srgbClr val="FF0000"/>
                </a:solidFill>
              </a:rPr>
              <a:t> eureka server </a:t>
            </a:r>
            <a:r>
              <a:rPr lang="it-IT" dirty="0" err="1">
                <a:solidFill>
                  <a:srgbClr val="FF0000"/>
                </a:solidFill>
              </a:rPr>
              <a:t>configuration</a:t>
            </a:r>
            <a:r>
              <a:rPr lang="it-IT" dirty="0">
                <a:solidFill>
                  <a:srgbClr val="FF0000"/>
                </a:solidFill>
              </a:rPr>
              <a:t> </a:t>
            </a:r>
            <a:r>
              <a:rPr lang="it-IT" dirty="0" err="1">
                <a:solidFill>
                  <a:srgbClr val="FF0000"/>
                </a:solidFill>
              </a:rPr>
              <a:t>fairly</a:t>
            </a:r>
            <a:r>
              <a:rPr lang="it-IT" dirty="0">
                <a:solidFill>
                  <a:srgbClr val="FF0000"/>
                </a:solidFill>
              </a:rPr>
              <a:t> </a:t>
            </a:r>
            <a:r>
              <a:rPr lang="it-IT" dirty="0" err="1">
                <a:solidFill>
                  <a:srgbClr val="FF0000"/>
                </a:solidFill>
              </a:rPr>
              <a:t>resilient</a:t>
            </a:r>
            <a:r>
              <a:rPr lang="it-IT" dirty="0">
                <a:solidFill>
                  <a:srgbClr val="FF0000"/>
                </a:solidFill>
              </a:rPr>
              <a:t> to </a:t>
            </a:r>
            <a:r>
              <a:rPr lang="it-IT" dirty="0" err="1">
                <a:solidFill>
                  <a:srgbClr val="FF0000"/>
                </a:solidFill>
              </a:rPr>
              <a:t>failure</a:t>
            </a:r>
            <a:endParaRPr lang="it-IT" dirty="0">
              <a:solidFill>
                <a:srgbClr val="FF0000"/>
              </a:solidFill>
            </a:endParaRPr>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23458334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Segnaposto contenuto 2"/>
          <p:cNvSpPr>
            <a:spLocks noGrp="1"/>
          </p:cNvSpPr>
          <p:nvPr>
            <p:ph idx="1"/>
          </p:nvPr>
        </p:nvSpPr>
        <p:spPr>
          <a:xfrm>
            <a:off x="617538" y="1676400"/>
            <a:ext cx="23134637" cy="10668000"/>
          </a:xfrm>
        </p:spPr>
        <p:txBody>
          <a:bodyPr/>
          <a:lstStyle/>
          <a:p>
            <a:r>
              <a:rPr lang="it-IT" dirty="0" smtClean="0"/>
              <a:t>ACCESS TO PWS</a:t>
            </a:r>
          </a:p>
          <a:p>
            <a:r>
              <a:rPr lang="it-IT" dirty="0" smtClean="0"/>
              <a:t>SHOW EUREKA CONSOLE</a:t>
            </a:r>
          </a:p>
          <a:p>
            <a:pPr lvl="1"/>
            <a:r>
              <a:rPr lang="it-IT" dirty="0"/>
              <a:t>SHOW AVAILABLE SERVICE AT THE MOMENT</a:t>
            </a:r>
          </a:p>
          <a:p>
            <a:pPr lvl="1"/>
            <a:endParaRPr lang="it-IT" dirty="0" smtClean="0"/>
          </a:p>
          <a:p>
            <a:r>
              <a:rPr lang="it-IT" dirty="0" smtClean="0"/>
              <a:t>SCALE UP THE SERVICE TO TWO INSTACES </a:t>
            </a:r>
          </a:p>
          <a:p>
            <a:pPr lvl="1"/>
            <a:r>
              <a:rPr lang="it-IT" dirty="0" smtClean="0"/>
              <a:t>SHOW THE LOG OF FIRST START UP AND THEN OF SECOND STRAT UP</a:t>
            </a:r>
          </a:p>
          <a:p>
            <a:pPr marL="0" indent="0">
              <a:buNone/>
            </a:pPr>
            <a:endParaRPr lang="it-IT" dirty="0" smtClean="0"/>
          </a:p>
          <a:p>
            <a:r>
              <a:rPr lang="it-IT" dirty="0" smtClean="0"/>
              <a:t>SHOW </a:t>
            </a:r>
            <a:r>
              <a:rPr lang="it-IT" dirty="0"/>
              <a:t>AVAILABLE SERVICE AT THE </a:t>
            </a:r>
            <a:r>
              <a:rPr lang="it-IT" dirty="0" smtClean="0"/>
              <a:t>MOMENT</a:t>
            </a:r>
          </a:p>
          <a:p>
            <a:r>
              <a:rPr lang="it-IT" dirty="0"/>
              <a:t>CALL THE CONSUMER SERVICE</a:t>
            </a:r>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7306722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p:txBody>
          <a:bodyPr/>
          <a:lstStyle/>
          <a:p>
            <a:pPr eaLnBrk="1" hangingPunct="1"/>
            <a:r>
              <a:rPr lang="it-IT" dirty="0" smtClean="0"/>
              <a:t>Non-</a:t>
            </a:r>
            <a:r>
              <a:rPr lang="it-IT" dirty="0" err="1" smtClean="0"/>
              <a:t>Functional</a:t>
            </a:r>
            <a:r>
              <a:rPr lang="it-IT" dirty="0" smtClean="0"/>
              <a:t> </a:t>
            </a:r>
          </a:p>
          <a:p>
            <a:pPr lvl="1" eaLnBrk="1" hangingPunct="1"/>
            <a:r>
              <a:rPr lang="it-IT" sz="2800" b="1" dirty="0" smtClean="0"/>
              <a:t>Design</a:t>
            </a:r>
          </a:p>
          <a:p>
            <a:pPr lvl="2" eaLnBrk="1" hangingPunct="1"/>
            <a:r>
              <a:rPr lang="it-IT" sz="2800" dirty="0" smtClean="0"/>
              <a:t>Services </a:t>
            </a:r>
            <a:r>
              <a:rPr lang="it-IT" sz="2800" dirty="0" err="1" smtClean="0"/>
              <a:t>composing</a:t>
            </a:r>
            <a:r>
              <a:rPr lang="it-IT" sz="2800" dirty="0" smtClean="0"/>
              <a:t> </a:t>
            </a:r>
            <a:r>
              <a:rPr lang="it-IT" sz="2800" dirty="0" err="1" smtClean="0"/>
              <a:t>this</a:t>
            </a:r>
            <a:r>
              <a:rPr lang="it-IT" sz="2800" dirty="0" smtClean="0"/>
              <a:t> </a:t>
            </a:r>
            <a:r>
              <a:rPr lang="it-IT" sz="2800" dirty="0" err="1" smtClean="0"/>
              <a:t>system</a:t>
            </a:r>
            <a:r>
              <a:rPr lang="it-IT" sz="2800" dirty="0" smtClean="0"/>
              <a:t>  </a:t>
            </a:r>
            <a:r>
              <a:rPr lang="it-IT" sz="2800" dirty="0" err="1" smtClean="0"/>
              <a:t>shoud</a:t>
            </a:r>
            <a:r>
              <a:rPr lang="it-IT" sz="2800" dirty="0" smtClean="0"/>
              <a:t> be </a:t>
            </a:r>
            <a:r>
              <a:rPr lang="it-IT" sz="2800" dirty="0" err="1" smtClean="0"/>
              <a:t>loosely</a:t>
            </a:r>
            <a:r>
              <a:rPr lang="it-IT" sz="2800" dirty="0" smtClean="0"/>
              <a:t> </a:t>
            </a:r>
            <a:r>
              <a:rPr lang="it-IT" sz="2800" dirty="0" err="1" smtClean="0"/>
              <a:t>coupled</a:t>
            </a:r>
            <a:endParaRPr lang="it-IT" sz="2800" dirty="0" smtClean="0"/>
          </a:p>
          <a:p>
            <a:pPr lvl="2" eaLnBrk="1" hangingPunct="1"/>
            <a:r>
              <a:rPr lang="it-IT" sz="2800" dirty="0" smtClean="0"/>
              <a:t>Service </a:t>
            </a:r>
            <a:r>
              <a:rPr lang="it-IT" sz="2800" dirty="0" err="1" smtClean="0"/>
              <a:t>shoud</a:t>
            </a:r>
            <a:r>
              <a:rPr lang="it-IT" sz="2800" dirty="0" smtClean="0"/>
              <a:t> be </a:t>
            </a:r>
            <a:r>
              <a:rPr lang="it-IT" sz="2800" dirty="0" err="1" smtClean="0"/>
              <a:t>indipendent</a:t>
            </a:r>
            <a:r>
              <a:rPr lang="it-IT" sz="2800" dirty="0" smtClean="0"/>
              <a:t> </a:t>
            </a:r>
            <a:r>
              <a:rPr lang="it-IT" sz="2800" dirty="0" err="1" smtClean="0"/>
              <a:t>each</a:t>
            </a:r>
            <a:r>
              <a:rPr lang="it-IT" sz="2800" dirty="0" smtClean="0"/>
              <a:t> </a:t>
            </a:r>
            <a:r>
              <a:rPr lang="it-IT" sz="2800" dirty="0" err="1" smtClean="0"/>
              <a:t>other</a:t>
            </a:r>
            <a:r>
              <a:rPr lang="it-IT" sz="2800" dirty="0" smtClean="0"/>
              <a:t> </a:t>
            </a:r>
            <a:r>
              <a:rPr lang="it-IT" sz="2800" dirty="0" err="1" smtClean="0"/>
              <a:t>at</a:t>
            </a:r>
            <a:r>
              <a:rPr lang="it-IT" sz="2800" dirty="0" smtClean="0"/>
              <a:t> </a:t>
            </a:r>
            <a:r>
              <a:rPr lang="it-IT" sz="2800" dirty="0" err="1" smtClean="0"/>
              <a:t>develop</a:t>
            </a:r>
            <a:r>
              <a:rPr lang="it-IT" sz="2800" dirty="0" smtClean="0"/>
              <a:t> and </a:t>
            </a:r>
            <a:r>
              <a:rPr lang="it-IT" sz="2800" dirty="0" err="1" smtClean="0"/>
              <a:t>deploy</a:t>
            </a:r>
            <a:r>
              <a:rPr lang="it-IT" sz="2800" dirty="0" smtClean="0"/>
              <a:t> time </a:t>
            </a:r>
            <a:r>
              <a:rPr lang="it-IT" sz="2800" dirty="0" smtClean="0"/>
              <a:t>and </a:t>
            </a:r>
            <a:r>
              <a:rPr lang="it-IT" sz="2800" dirty="0" smtClean="0"/>
              <a:t>for scale </a:t>
            </a:r>
            <a:r>
              <a:rPr lang="it-IT" sz="2800" dirty="0" smtClean="0"/>
              <a:t>out </a:t>
            </a:r>
            <a:r>
              <a:rPr lang="it-IT" sz="2800" dirty="0" err="1" smtClean="0"/>
              <a:t>purpouse</a:t>
            </a:r>
            <a:endParaRPr lang="it-IT" sz="2800" dirty="0" smtClean="0"/>
          </a:p>
          <a:p>
            <a:pPr lvl="2" eaLnBrk="1" hangingPunct="1"/>
            <a:r>
              <a:rPr lang="it-IT" sz="2800" strike="sngStrike" dirty="0" err="1"/>
              <a:t>Eventually</a:t>
            </a:r>
            <a:r>
              <a:rPr lang="it-IT" sz="2800" strike="sngStrike" dirty="0"/>
              <a:t> </a:t>
            </a:r>
            <a:r>
              <a:rPr lang="it-IT" sz="2800" strike="sngStrike" dirty="0" err="1"/>
              <a:t>embrace</a:t>
            </a:r>
            <a:r>
              <a:rPr lang="it-IT" sz="2800" strike="sngStrike" dirty="0"/>
              <a:t> new </a:t>
            </a:r>
            <a:r>
              <a:rPr lang="it-IT" sz="2800" strike="sngStrike" dirty="0" err="1" smtClean="0"/>
              <a:t>technologies</a:t>
            </a:r>
            <a:r>
              <a:rPr lang="it-IT" sz="2800" strike="sngStrike" dirty="0" smtClean="0"/>
              <a:t> </a:t>
            </a:r>
            <a:r>
              <a:rPr lang="it-IT" sz="2800" strike="sngStrike" dirty="0" err="1"/>
              <a:t>adopting</a:t>
            </a:r>
            <a:r>
              <a:rPr lang="it-IT" sz="2800" strike="sngStrike" dirty="0"/>
              <a:t> </a:t>
            </a:r>
            <a:r>
              <a:rPr lang="it-IT" sz="2800" strike="sngStrike" dirty="0" err="1"/>
              <a:t>them</a:t>
            </a:r>
            <a:r>
              <a:rPr lang="it-IT" sz="2800" strike="sngStrike" dirty="0"/>
              <a:t> </a:t>
            </a:r>
            <a:r>
              <a:rPr lang="it-IT" sz="2800" strike="sngStrike" dirty="0" err="1"/>
              <a:t>quickly</a:t>
            </a:r>
            <a:r>
              <a:rPr lang="it-IT" sz="2800" strike="sngStrike" dirty="0"/>
              <a:t> with </a:t>
            </a:r>
            <a:r>
              <a:rPr lang="it-IT" sz="2800" strike="sngStrike" dirty="0" smtClean="0"/>
              <a:t>the minimum impact to the </a:t>
            </a:r>
            <a:r>
              <a:rPr lang="it-IT" sz="2800" strike="sngStrike" dirty="0" err="1" smtClean="0"/>
              <a:t>system</a:t>
            </a:r>
            <a:endParaRPr lang="it-IT" sz="2800" strike="sngStrike" dirty="0" smtClean="0"/>
          </a:p>
          <a:p>
            <a:pPr lvl="2" eaLnBrk="1" hangingPunct="1"/>
            <a:r>
              <a:rPr lang="it-IT" sz="2800" dirty="0" err="1" smtClean="0"/>
              <a:t>Quick</a:t>
            </a:r>
            <a:r>
              <a:rPr lang="it-IT" sz="2800" dirty="0" smtClean="0"/>
              <a:t> and </a:t>
            </a:r>
            <a:r>
              <a:rPr lang="it-IT" sz="2800" dirty="0" err="1" smtClean="0"/>
              <a:t>impactless</a:t>
            </a:r>
            <a:r>
              <a:rPr lang="it-IT" sz="2800" dirty="0" smtClean="0"/>
              <a:t> </a:t>
            </a:r>
            <a:r>
              <a:rPr lang="it-IT" sz="2800" strike="sngStrike" dirty="0" smtClean="0"/>
              <a:t>to the </a:t>
            </a:r>
            <a:r>
              <a:rPr lang="it-IT" sz="2800" strike="sngStrike" dirty="0" err="1" smtClean="0"/>
              <a:t>system</a:t>
            </a:r>
            <a:r>
              <a:rPr lang="it-IT" sz="2800" strike="sngStrike" dirty="0" smtClean="0"/>
              <a:t> </a:t>
            </a:r>
            <a:r>
              <a:rPr lang="it-IT" sz="2800" dirty="0" smtClean="0"/>
              <a:t>of new </a:t>
            </a:r>
            <a:r>
              <a:rPr lang="it-IT" sz="2800" dirty="0" err="1" smtClean="0"/>
              <a:t>technology</a:t>
            </a:r>
            <a:r>
              <a:rPr lang="it-IT" sz="2800" dirty="0" smtClean="0"/>
              <a:t> </a:t>
            </a:r>
            <a:r>
              <a:rPr lang="it-IT" sz="2800" dirty="0" err="1" smtClean="0"/>
              <a:t>adoption</a:t>
            </a:r>
            <a:r>
              <a:rPr lang="it-IT" sz="2800" dirty="0" smtClean="0"/>
              <a:t> </a:t>
            </a:r>
            <a:endParaRPr lang="it-IT" sz="2800" dirty="0" smtClean="0"/>
          </a:p>
          <a:p>
            <a:pPr lvl="1" eaLnBrk="1" hangingPunct="1"/>
            <a:r>
              <a:rPr lang="it-IT" sz="2800" b="1" dirty="0" smtClean="0"/>
              <a:t>Technical </a:t>
            </a:r>
            <a:endParaRPr lang="it-IT" sz="2800" b="1" dirty="0"/>
          </a:p>
          <a:p>
            <a:pPr lvl="2" eaLnBrk="1" hangingPunct="1"/>
            <a:r>
              <a:rPr lang="it-IT" sz="2800" strike="sngStrike" dirty="0" smtClean="0"/>
              <a:t>In </a:t>
            </a:r>
            <a:r>
              <a:rPr lang="it-IT" sz="2800" strike="sngStrike" dirty="0" err="1" smtClean="0"/>
              <a:t>each</a:t>
            </a:r>
            <a:r>
              <a:rPr lang="it-IT" sz="2800" strike="sngStrike" dirty="0" smtClean="0"/>
              <a:t> </a:t>
            </a:r>
            <a:r>
              <a:rPr lang="it-IT" sz="2800" strike="sngStrike" dirty="0" err="1" smtClean="0"/>
              <a:t>environment</a:t>
            </a:r>
            <a:r>
              <a:rPr lang="it-IT" sz="2800" strike="sngStrike" dirty="0" smtClean="0"/>
              <a:t> </a:t>
            </a:r>
            <a:r>
              <a:rPr lang="it-IT" sz="2800" dirty="0"/>
              <a:t>D</a:t>
            </a:r>
            <a:r>
              <a:rPr lang="it-IT" sz="2800" dirty="0" smtClean="0"/>
              <a:t>eployment</a:t>
            </a:r>
            <a:r>
              <a:rPr lang="it-IT" sz="2800" dirty="0" smtClean="0"/>
              <a:t> </a:t>
            </a:r>
            <a:r>
              <a:rPr lang="it-IT" sz="2800" dirty="0" err="1" smtClean="0"/>
              <a:t>shoulde</a:t>
            </a:r>
            <a:r>
              <a:rPr lang="it-IT" sz="2800" dirty="0" smtClean="0"/>
              <a:t> be </a:t>
            </a:r>
            <a:r>
              <a:rPr lang="it-IT" sz="2800" dirty="0" err="1" smtClean="0"/>
              <a:t>flexible</a:t>
            </a:r>
            <a:r>
              <a:rPr lang="it-IT" sz="2800" dirty="0" smtClean="0"/>
              <a:t> and </a:t>
            </a:r>
            <a:r>
              <a:rPr lang="it-IT" sz="2800" dirty="0" err="1" smtClean="0"/>
              <a:t>environment</a:t>
            </a:r>
            <a:r>
              <a:rPr lang="it-IT" sz="2800" dirty="0" smtClean="0"/>
              <a:t> </a:t>
            </a:r>
            <a:r>
              <a:rPr lang="it-IT" sz="2800" dirty="0" err="1" smtClean="0"/>
              <a:t>invariant</a:t>
            </a:r>
            <a:r>
              <a:rPr lang="it-IT" sz="2800" dirty="0" smtClean="0"/>
              <a:t> </a:t>
            </a:r>
            <a:endParaRPr lang="it-IT" sz="2800" dirty="0" smtClean="0"/>
          </a:p>
          <a:p>
            <a:pPr lvl="3" eaLnBrk="1" hangingPunct="1"/>
            <a:r>
              <a:rPr lang="it-IT" sz="2800" strike="sngStrike" dirty="0" smtClean="0"/>
              <a:t>Local  </a:t>
            </a:r>
          </a:p>
          <a:p>
            <a:pPr lvl="3" eaLnBrk="1" hangingPunct="1"/>
            <a:r>
              <a:rPr lang="it-IT" sz="2800" strike="sngStrike" dirty="0" err="1" smtClean="0"/>
              <a:t>Containerizing</a:t>
            </a:r>
            <a:endParaRPr lang="it-IT" sz="2800" strike="sngStrike" dirty="0" smtClean="0"/>
          </a:p>
          <a:p>
            <a:pPr lvl="3" eaLnBrk="1" hangingPunct="1"/>
            <a:r>
              <a:rPr lang="it-IT" sz="2800" strike="sngStrike" dirty="0" err="1"/>
              <a:t>Cloud</a:t>
            </a:r>
            <a:r>
              <a:rPr lang="it-IT" sz="2800" strike="sngStrike" dirty="0"/>
              <a:t> </a:t>
            </a:r>
            <a:r>
              <a:rPr lang="it-IT" sz="2800" strike="sngStrike" dirty="0" err="1"/>
              <a:t>based</a:t>
            </a:r>
            <a:r>
              <a:rPr lang="it-IT" sz="2800" strike="sngStrike" dirty="0"/>
              <a:t> </a:t>
            </a:r>
          </a:p>
          <a:p>
            <a:pPr lvl="2" eaLnBrk="1" hangingPunct="1"/>
            <a:r>
              <a:rPr lang="it-IT" sz="2800" dirty="0" smtClean="0"/>
              <a:t>Data </a:t>
            </a:r>
            <a:r>
              <a:rPr lang="it-IT" sz="2800" dirty="0" err="1" smtClean="0"/>
              <a:t>consistency</a:t>
            </a:r>
            <a:r>
              <a:rPr lang="it-IT" sz="2800" dirty="0" smtClean="0"/>
              <a:t> </a:t>
            </a:r>
            <a:r>
              <a:rPr lang="it-IT" sz="2800" dirty="0" err="1" smtClean="0"/>
              <a:t>shoud</a:t>
            </a:r>
            <a:r>
              <a:rPr lang="it-IT" sz="2800" dirty="0" smtClean="0"/>
              <a:t> be </a:t>
            </a:r>
            <a:r>
              <a:rPr lang="it-IT" sz="2800" dirty="0" err="1" smtClean="0"/>
              <a:t>realized</a:t>
            </a:r>
            <a:r>
              <a:rPr lang="it-IT" sz="2800" dirty="0" smtClean="0"/>
              <a:t> with </a:t>
            </a:r>
            <a:r>
              <a:rPr lang="it-IT" sz="2800" dirty="0" err="1" smtClean="0"/>
              <a:t>asynchronous</a:t>
            </a:r>
            <a:r>
              <a:rPr lang="it-IT" sz="2800" dirty="0" smtClean="0"/>
              <a:t> non-</a:t>
            </a:r>
            <a:r>
              <a:rPr lang="it-IT" sz="2800" dirty="0" err="1" smtClean="0"/>
              <a:t>blocking</a:t>
            </a:r>
            <a:r>
              <a:rPr lang="it-IT" sz="2800" dirty="0" smtClean="0"/>
              <a:t> </a:t>
            </a:r>
            <a:r>
              <a:rPr lang="it-IT" sz="2800" dirty="0" err="1" smtClean="0"/>
              <a:t>operations</a:t>
            </a:r>
            <a:endParaRPr lang="it-IT" sz="2800" dirty="0" smtClean="0"/>
          </a:p>
          <a:p>
            <a:pPr lvl="2" eaLnBrk="1" hangingPunct="1"/>
            <a:r>
              <a:rPr lang="it-IT" sz="2800" dirty="0" smtClean="0"/>
              <a:t>Data </a:t>
            </a:r>
            <a:r>
              <a:rPr lang="it-IT" sz="2800" dirty="0" err="1" smtClean="0"/>
              <a:t>persistance</a:t>
            </a:r>
            <a:r>
              <a:rPr lang="it-IT" sz="2800" dirty="0" smtClean="0"/>
              <a:t> </a:t>
            </a:r>
            <a:r>
              <a:rPr lang="it-IT" sz="2800" dirty="0" err="1" smtClean="0"/>
              <a:t>shoud</a:t>
            </a:r>
            <a:r>
              <a:rPr lang="it-IT" sz="2800" dirty="0" smtClean="0"/>
              <a:t> be </a:t>
            </a:r>
            <a:r>
              <a:rPr lang="it-IT" sz="2800" dirty="0" err="1" smtClean="0"/>
              <a:t>realized</a:t>
            </a:r>
            <a:r>
              <a:rPr lang="it-IT" sz="2800" dirty="0" smtClean="0"/>
              <a:t> with a </a:t>
            </a:r>
            <a:r>
              <a:rPr lang="it-IT" sz="2800" dirty="0" err="1" smtClean="0"/>
              <a:t>poliglot</a:t>
            </a:r>
            <a:r>
              <a:rPr lang="it-IT" sz="2800" dirty="0" smtClean="0"/>
              <a:t> </a:t>
            </a:r>
            <a:r>
              <a:rPr lang="it-IT" sz="2800" dirty="0" err="1" smtClean="0"/>
              <a:t>approach</a:t>
            </a:r>
            <a:r>
              <a:rPr lang="it-IT" sz="2800" dirty="0" smtClean="0"/>
              <a:t> with </a:t>
            </a:r>
            <a:r>
              <a:rPr lang="it-IT" sz="2800" dirty="0" err="1" smtClean="0"/>
              <a:t>different</a:t>
            </a:r>
            <a:r>
              <a:rPr lang="it-IT" sz="2800" dirty="0" smtClean="0"/>
              <a:t> and </a:t>
            </a:r>
            <a:r>
              <a:rPr lang="it-IT" sz="2800" dirty="0" err="1" smtClean="0"/>
              <a:t>specialized</a:t>
            </a:r>
            <a:r>
              <a:rPr lang="it-IT" sz="2800" dirty="0" smtClean="0"/>
              <a:t> </a:t>
            </a:r>
            <a:r>
              <a:rPr lang="it-IT" sz="2800" dirty="0" smtClean="0"/>
              <a:t>data </a:t>
            </a:r>
            <a:r>
              <a:rPr lang="it-IT" sz="2800" dirty="0" err="1" smtClean="0"/>
              <a:t>store</a:t>
            </a:r>
            <a:r>
              <a:rPr lang="it-IT" sz="2800" dirty="0" smtClean="0"/>
              <a:t>  (</a:t>
            </a:r>
            <a:r>
              <a:rPr lang="it-IT" sz="2800" dirty="0" err="1" smtClean="0"/>
              <a:t>Mysql</a:t>
            </a:r>
            <a:r>
              <a:rPr lang="it-IT" sz="2800" dirty="0" smtClean="0"/>
              <a:t> – </a:t>
            </a:r>
            <a:r>
              <a:rPr lang="it-IT" sz="2800" dirty="0" err="1" smtClean="0"/>
              <a:t>mongo</a:t>
            </a:r>
            <a:r>
              <a:rPr lang="it-IT" sz="2800" dirty="0" smtClean="0"/>
              <a:t> - </a:t>
            </a:r>
            <a:r>
              <a:rPr lang="it-IT" sz="2800" dirty="0" err="1" smtClean="0"/>
              <a:t>ect</a:t>
            </a:r>
            <a:r>
              <a:rPr lang="it-IT" sz="2800" dirty="0" smtClean="0"/>
              <a:t>)</a:t>
            </a:r>
            <a:endParaRPr lang="it-IT" dirty="0" smtClean="0"/>
          </a:p>
          <a:p>
            <a:pPr lvl="1" eaLnBrk="1" hangingPunct="1"/>
            <a:r>
              <a:rPr lang="it-IT" sz="2800" b="1" dirty="0" smtClean="0"/>
              <a:t>System management</a:t>
            </a:r>
            <a:r>
              <a:rPr lang="it-IT" sz="2800" b="1" dirty="0"/>
              <a:t>	</a:t>
            </a:r>
          </a:p>
          <a:p>
            <a:pPr lvl="2" eaLnBrk="1" hangingPunct="1"/>
            <a:r>
              <a:rPr lang="it-IT" sz="2800" dirty="0" smtClean="0"/>
              <a:t>Simple </a:t>
            </a:r>
            <a:r>
              <a:rPr lang="it-IT" sz="2800" dirty="0" err="1"/>
              <a:t>infrastructure</a:t>
            </a:r>
            <a:r>
              <a:rPr lang="it-IT" sz="2800" dirty="0"/>
              <a:t> </a:t>
            </a:r>
            <a:r>
              <a:rPr lang="it-IT" sz="2800" dirty="0" smtClean="0"/>
              <a:t>scale-out (</a:t>
            </a:r>
            <a:r>
              <a:rPr lang="it-IT" sz="2800" dirty="0" err="1" smtClean="0"/>
              <a:t>minimizing</a:t>
            </a:r>
            <a:r>
              <a:rPr lang="it-IT" sz="2800" dirty="0" smtClean="0"/>
              <a:t> service </a:t>
            </a:r>
            <a:r>
              <a:rPr lang="it-IT" sz="2800" dirty="0" err="1" smtClean="0"/>
              <a:t>downtime</a:t>
            </a:r>
            <a:r>
              <a:rPr lang="it-IT" sz="2800" dirty="0" smtClean="0"/>
              <a:t>)</a:t>
            </a:r>
            <a:endParaRPr lang="it-IT" sz="2800" dirty="0" smtClean="0"/>
          </a:p>
          <a:p>
            <a:pPr lvl="2" eaLnBrk="1" hangingPunct="1"/>
            <a:r>
              <a:rPr lang="it-IT" sz="2800" dirty="0" err="1" smtClean="0"/>
              <a:t>Flexible</a:t>
            </a:r>
            <a:r>
              <a:rPr lang="it-IT" sz="2800" dirty="0" smtClean="0"/>
              <a:t> </a:t>
            </a:r>
            <a:r>
              <a:rPr lang="it-IT" sz="2800" dirty="0" smtClean="0"/>
              <a:t>service </a:t>
            </a:r>
            <a:r>
              <a:rPr lang="it-IT" sz="2800" dirty="0" err="1" smtClean="0"/>
              <a:t>discovery</a:t>
            </a:r>
            <a:r>
              <a:rPr lang="it-IT" sz="2800" dirty="0" smtClean="0"/>
              <a:t>, </a:t>
            </a:r>
            <a:r>
              <a:rPr lang="it-IT" sz="2800" dirty="0" err="1" smtClean="0"/>
              <a:t>without</a:t>
            </a:r>
            <a:r>
              <a:rPr lang="it-IT" sz="2800" dirty="0"/>
              <a:t> </a:t>
            </a:r>
            <a:r>
              <a:rPr lang="it-IT" sz="2800" dirty="0" err="1" smtClean="0"/>
              <a:t>coding</a:t>
            </a:r>
            <a:r>
              <a:rPr lang="it-IT" sz="2800" dirty="0" smtClean="0"/>
              <a:t> service </a:t>
            </a:r>
            <a:r>
              <a:rPr lang="it-IT" sz="2800" dirty="0" err="1" smtClean="0"/>
              <a:t>resolution</a:t>
            </a:r>
            <a:r>
              <a:rPr lang="it-IT" sz="2800" dirty="0" smtClean="0"/>
              <a:t> </a:t>
            </a:r>
            <a:endParaRPr lang="it-IT" sz="2800" dirty="0"/>
          </a:p>
          <a:p>
            <a:pPr lvl="2" eaLnBrk="1" hangingPunct="1"/>
            <a:r>
              <a:rPr lang="it-IT" sz="2800" dirty="0" err="1" smtClean="0"/>
              <a:t>Realize</a:t>
            </a:r>
            <a:r>
              <a:rPr lang="it-IT" sz="2800" dirty="0" smtClean="0"/>
              <a:t> client </a:t>
            </a:r>
            <a:r>
              <a:rPr lang="it-IT" sz="2800" dirty="0"/>
              <a:t>side </a:t>
            </a:r>
            <a:r>
              <a:rPr lang="it-IT" sz="2800" dirty="0" err="1"/>
              <a:t>Load</a:t>
            </a:r>
            <a:r>
              <a:rPr lang="it-IT" sz="2800" dirty="0"/>
              <a:t> </a:t>
            </a:r>
            <a:r>
              <a:rPr lang="it-IT" sz="2800" dirty="0" err="1" smtClean="0"/>
              <a:t>Balancing</a:t>
            </a:r>
            <a:r>
              <a:rPr lang="it-IT" sz="2800" dirty="0" smtClean="0"/>
              <a:t> </a:t>
            </a:r>
            <a:r>
              <a:rPr lang="it-IT" sz="2800" dirty="0" err="1" smtClean="0"/>
              <a:t>functionalities</a:t>
            </a:r>
            <a:r>
              <a:rPr lang="it-IT" sz="2800" dirty="0" smtClean="0"/>
              <a:t> </a:t>
            </a:r>
            <a:r>
              <a:rPr lang="it-IT" sz="2800" dirty="0" err="1" smtClean="0"/>
              <a:t>without</a:t>
            </a:r>
            <a:r>
              <a:rPr lang="it-IT" sz="2800" dirty="0" smtClean="0"/>
              <a:t> </a:t>
            </a:r>
            <a:r>
              <a:rPr lang="it-IT" sz="2800" dirty="0" err="1" smtClean="0"/>
              <a:t>infrastructure</a:t>
            </a:r>
            <a:r>
              <a:rPr lang="it-IT" sz="2800" dirty="0" smtClean="0"/>
              <a:t> </a:t>
            </a:r>
            <a:r>
              <a:rPr lang="it-IT" sz="2800" dirty="0" err="1" smtClean="0"/>
              <a:t>needs</a:t>
            </a:r>
            <a:r>
              <a:rPr lang="it-IT" sz="2800" dirty="0" smtClean="0"/>
              <a:t>, </a:t>
            </a:r>
            <a:r>
              <a:rPr lang="it-IT" sz="2800" dirty="0" err="1" smtClean="0"/>
              <a:t>simply</a:t>
            </a:r>
            <a:r>
              <a:rPr lang="it-IT" sz="2800" dirty="0" smtClean="0"/>
              <a:t> </a:t>
            </a:r>
            <a:r>
              <a:rPr lang="it-IT" sz="2800" dirty="0" err="1" smtClean="0"/>
              <a:t>adding</a:t>
            </a:r>
            <a:r>
              <a:rPr lang="it-IT" sz="2800" dirty="0" smtClean="0"/>
              <a:t> new service </a:t>
            </a:r>
            <a:r>
              <a:rPr lang="it-IT" sz="2800" dirty="0" err="1" smtClean="0"/>
              <a:t>instances</a:t>
            </a:r>
            <a:endParaRPr lang="it-IT" sz="2800" dirty="0" smtClean="0"/>
          </a:p>
          <a:p>
            <a:pPr lvl="2" eaLnBrk="1" hangingPunct="1"/>
            <a:r>
              <a:rPr lang="it-IT" sz="2800" strike="sngStrike" dirty="0" err="1" smtClean="0"/>
              <a:t>configutation</a:t>
            </a:r>
            <a:r>
              <a:rPr lang="it-IT" sz="2800" strike="sngStrike" dirty="0" smtClean="0"/>
              <a:t> </a:t>
            </a:r>
            <a:r>
              <a:rPr lang="it-IT" sz="2800" strike="sngStrike" dirty="0" err="1" smtClean="0"/>
              <a:t>needs</a:t>
            </a:r>
            <a:r>
              <a:rPr lang="it-IT" sz="2800" strike="sngStrike" dirty="0" smtClean="0"/>
              <a:t> (</a:t>
            </a:r>
            <a:r>
              <a:rPr lang="it-IT" sz="2800" strike="sngStrike" dirty="0" err="1" smtClean="0"/>
              <a:t>load</a:t>
            </a:r>
            <a:r>
              <a:rPr lang="it-IT" sz="2800" strike="sngStrike" dirty="0" smtClean="0"/>
              <a:t> </a:t>
            </a:r>
            <a:r>
              <a:rPr lang="it-IT" sz="2800" strike="sngStrike" dirty="0" err="1" smtClean="0"/>
              <a:t>balancer</a:t>
            </a:r>
            <a:r>
              <a:rPr lang="it-IT" sz="2800" strike="sngStrike" dirty="0" smtClean="0"/>
              <a:t>) </a:t>
            </a:r>
            <a:r>
              <a:rPr lang="it-IT" sz="2800" strike="sngStrike" dirty="0" err="1" smtClean="0"/>
              <a:t>simple</a:t>
            </a:r>
            <a:r>
              <a:rPr lang="it-IT" sz="2800" strike="sngStrike" dirty="0" smtClean="0"/>
              <a:t> </a:t>
            </a:r>
            <a:r>
              <a:rPr lang="it-IT" sz="2800" strike="sngStrike" dirty="0" err="1"/>
              <a:t>add</a:t>
            </a:r>
            <a:r>
              <a:rPr lang="it-IT" sz="2800" strike="sngStrike" dirty="0"/>
              <a:t> </a:t>
            </a:r>
            <a:r>
              <a:rPr lang="it-IT" sz="2800" strike="sngStrike" dirty="0" err="1"/>
              <a:t>instance</a:t>
            </a:r>
            <a:r>
              <a:rPr lang="it-IT" sz="2800" strike="sngStrike" dirty="0" smtClean="0"/>
              <a:t>)</a:t>
            </a:r>
            <a:endParaRPr lang="it-IT" sz="2800" strike="sngStrike" dirty="0"/>
          </a:p>
        </p:txBody>
      </p:sp>
    </p:spTree>
    <p:extLst>
      <p:ext uri="{BB962C8B-B14F-4D97-AF65-F5344CB8AC3E}">
        <p14:creationId xmlns:p14="http://schemas.microsoft.com/office/powerpoint/2010/main" val="1676074469"/>
      </p:ext>
    </p:extLst>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10" name="Gruppo 9"/>
          <p:cNvGrpSpPr/>
          <p:nvPr/>
        </p:nvGrpSpPr>
        <p:grpSpPr>
          <a:xfrm>
            <a:off x="1462808" y="2609528"/>
            <a:ext cx="21223074" cy="3539430"/>
            <a:chOff x="1462808" y="2609528"/>
            <a:chExt cx="21223074" cy="3539430"/>
          </a:xfrm>
        </p:grpSpPr>
        <p:sp>
          <p:nvSpPr>
            <p:cNvPr id="29" name="CasellaDiTesto 28"/>
            <p:cNvSpPr txBox="1"/>
            <p:nvPr/>
          </p:nvSpPr>
          <p:spPr>
            <a:xfrm>
              <a:off x="1462808" y="2609528"/>
              <a:ext cx="21223074" cy="3539430"/>
            </a:xfrm>
            <a:prstGeom prst="rect">
              <a:avLst/>
            </a:prstGeom>
            <a:noFill/>
          </p:spPr>
          <p:txBody>
            <a:bodyPr wrap="square" rtlCol="0">
              <a:spAutoFit/>
            </a:bodyPr>
            <a:lstStyle/>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20:27:43.431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20:27:43.433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20:27:43.438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r>
                <a:rPr lang="it-IT" sz="2800" b="1" dirty="0" smtClean="0">
                  <a:solidFill>
                    <a:srgbClr val="00B050"/>
                  </a:solidFill>
                  <a:latin typeface="Consolas"/>
                </a:rPr>
                <a:t>)</a:t>
              </a:r>
              <a:endParaRPr lang="it-IT" sz="2800" b="1" dirty="0">
                <a:solidFill>
                  <a:srgbClr val="00B050"/>
                </a:solidFill>
                <a:latin typeface="Consolas"/>
              </a:endParaRPr>
            </a:p>
          </p:txBody>
        </p:sp>
        <p:sp>
          <p:nvSpPr>
            <p:cNvPr id="42" name="Rettangolo 41"/>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grpSp>
        <p:nvGrpSpPr>
          <p:cNvPr id="12" name="Gruppo 11"/>
          <p:cNvGrpSpPr/>
          <p:nvPr/>
        </p:nvGrpSpPr>
        <p:grpSpPr>
          <a:xfrm>
            <a:off x="1462808" y="6353944"/>
            <a:ext cx="21223074" cy="3539430"/>
            <a:chOff x="1462808" y="6353944"/>
            <a:chExt cx="21223074" cy="3539430"/>
          </a:xfrm>
        </p:grpSpPr>
        <p:sp>
          <p:nvSpPr>
            <p:cNvPr id="41" name="CasellaDiTesto 40"/>
            <p:cNvSpPr txBox="1"/>
            <p:nvPr/>
          </p:nvSpPr>
          <p:spPr>
            <a:xfrm>
              <a:off x="1462808" y="6353944"/>
              <a:ext cx="21223074" cy="3539430"/>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p:txBody>
        </p:sp>
        <p:sp>
          <p:nvSpPr>
            <p:cNvPr id="43" name="Rettangolo 42"/>
            <p:cNvSpPr/>
            <p:nvPr/>
          </p:nvSpPr>
          <p:spPr bwMode="auto">
            <a:xfrm>
              <a:off x="1478052" y="6353944"/>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44" name="Rettangolo 43"/>
            <p:cNvSpPr/>
            <p:nvPr/>
          </p:nvSpPr>
          <p:spPr bwMode="auto">
            <a:xfrm>
              <a:off x="2326904" y="8990087"/>
              <a:ext cx="8856984"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grpSp>
        <p:nvGrpSpPr>
          <p:cNvPr id="13" name="Gruppo 12"/>
          <p:cNvGrpSpPr/>
          <p:nvPr/>
        </p:nvGrpSpPr>
        <p:grpSpPr>
          <a:xfrm>
            <a:off x="1486400" y="9973074"/>
            <a:ext cx="21223074" cy="2246769"/>
            <a:chOff x="1486400" y="9973074"/>
            <a:chExt cx="21223074" cy="2246769"/>
          </a:xfrm>
        </p:grpSpPr>
        <p:sp>
          <p:nvSpPr>
            <p:cNvPr id="40" name="CasellaDiTesto 39"/>
            <p:cNvSpPr txBox="1"/>
            <p:nvPr/>
          </p:nvSpPr>
          <p:spPr>
            <a:xfrm>
              <a:off x="1486400" y="9973074"/>
              <a:ext cx="21223074" cy="2246769"/>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r>
                <a:rPr lang="it-IT" sz="2800" b="1" dirty="0" smtClean="0">
                  <a:solidFill>
                    <a:srgbClr val="00B050"/>
                  </a:solidFill>
                  <a:latin typeface="Consolas"/>
                </a:rPr>
                <a:t>2016.10.19.20.28.50</a:t>
              </a:r>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45" name="Rettangolo 44"/>
            <p:cNvSpPr/>
            <p:nvPr/>
          </p:nvSpPr>
          <p:spPr bwMode="auto">
            <a:xfrm>
              <a:off x="1486400" y="10045774"/>
              <a:ext cx="1488576" cy="178077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spTree>
    <p:extLst>
      <p:ext uri="{BB962C8B-B14F-4D97-AF65-F5344CB8AC3E}">
        <p14:creationId xmlns:p14="http://schemas.microsoft.com/office/powerpoint/2010/main" val="2828236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9528"/>
            <a:ext cx="21223074" cy="10002738"/>
          </a:xfrm>
          <a:prstGeom prst="rect">
            <a:avLst/>
          </a:prstGeom>
          <a:noFill/>
        </p:spPr>
        <p:txBody>
          <a:bodyPr wrap="square" rtlCol="0">
            <a:spAutoFit/>
          </a:bodyPr>
          <a:lstStyle/>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20:27:43.431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20:27:43.433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20:27:43.438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p>
          <a:p>
            <a:endParaRPr lang="it-IT" sz="2800" b="1" dirty="0">
              <a:solidFill>
                <a:srgbClr val="00B050"/>
              </a:solidFill>
              <a:latin typeface="Consolas"/>
            </a:endParaRPr>
          </a:p>
          <a:p>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9" name="Rettangolo 8"/>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34" name="Rettangolo 33"/>
          <p:cNvSpPr/>
          <p:nvPr/>
        </p:nvSpPr>
        <p:spPr bwMode="auto">
          <a:xfrm>
            <a:off x="1462808" y="6425952"/>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37" name="Rettangolo 36"/>
          <p:cNvSpPr/>
          <p:nvPr/>
        </p:nvSpPr>
        <p:spPr bwMode="auto">
          <a:xfrm>
            <a:off x="1462808" y="1024237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5028610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4" grpId="0" animBg="1"/>
      <p:bldP spid="37"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2523"/>
            <a:ext cx="21223074" cy="10433625"/>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a:t>
            </a:r>
            <a:r>
              <a:rPr lang="it-IT" sz="2800" b="1" dirty="0" smtClean="0">
                <a:solidFill>
                  <a:srgbClr val="00B050"/>
                </a:solidFill>
                <a:latin typeface="Consolas"/>
              </a:rPr>
              <a:t>………</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[RTR/3] [OUT] 06-bookABatterySERVICE4EUREKA.cfapps.io - [19/09/2016:20:28:47.969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10.10.66.180:2509 </a:t>
            </a:r>
          </a:p>
          <a:p>
            <a:r>
              <a:rPr lang="it-IT" sz="2800" b="1" dirty="0">
                <a:solidFill>
                  <a:srgbClr val="00B050"/>
                </a:solidFill>
                <a:latin typeface="Consolas"/>
              </a:rPr>
              <a:t>	 ………</a:t>
            </a:r>
            <a:r>
              <a:rPr lang="it-IT" sz="2800" b="1" dirty="0" smtClean="0">
                <a:solidFill>
                  <a:srgbClr val="00B050"/>
                </a:solidFill>
                <a:latin typeface="Consolas"/>
              </a:rPr>
              <a:t> </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a:t>
            </a:r>
          </a:p>
          <a:p>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2016.10.19.20.28.55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
            </a:r>
            <a:br>
              <a:rPr lang="it-IT" sz="2800" b="1" dirty="0">
                <a:solidFill>
                  <a:srgbClr val="00B050"/>
                </a:solidFill>
                <a:latin typeface="Consolas"/>
              </a:rPr>
            </a:br>
            <a:endParaRPr lang="it-IT" sz="2800" b="1" dirty="0">
              <a:solidFill>
                <a:srgbClr val="00B050"/>
              </a:solidFill>
              <a:latin typeface="Consolas"/>
            </a:endParaRPr>
          </a:p>
        </p:txBody>
      </p:sp>
      <p:sp>
        <p:nvSpPr>
          <p:cNvPr id="5" name="Rettangolo 4"/>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6" name="Rettangolo 5"/>
          <p:cNvSpPr/>
          <p:nvPr/>
        </p:nvSpPr>
        <p:spPr bwMode="auto">
          <a:xfrm>
            <a:off x="1462808" y="5129808"/>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462808" y="988233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4249561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7"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CasellaDiTesto 9"/>
          <p:cNvSpPr txBox="1"/>
          <p:nvPr/>
        </p:nvSpPr>
        <p:spPr>
          <a:xfrm>
            <a:off x="1462808" y="2609528"/>
            <a:ext cx="21223074" cy="10002738"/>
          </a:xfrm>
          <a:prstGeom prst="rect">
            <a:avLst/>
          </a:prstGeom>
          <a:noFill/>
        </p:spPr>
        <p:txBody>
          <a:bodyPr wrap="square" rtlCol="0">
            <a:spAutoFit/>
          </a:bodyPr>
          <a:lstStyle/>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21:27:43.431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21:27:43.433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21:27:43.438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p>
          <a:p>
            <a:endParaRPr lang="it-IT" sz="2800" b="1" dirty="0">
              <a:solidFill>
                <a:srgbClr val="00B050"/>
              </a:solidFill>
              <a:latin typeface="Consolas"/>
            </a:endParaRPr>
          </a:p>
          <a:p>
            <a:r>
              <a:rPr lang="it-IT" sz="2800" b="1" dirty="0">
                <a:solidFill>
                  <a:srgbClr val="00B050"/>
                </a:solidFill>
                <a:latin typeface="Consolas"/>
              </a:rPr>
              <a:t>[RTR/2] [OUT] 06-bookABatterySERVICE4EUREKA.cfapps.io - [</a:t>
            </a:r>
            <a:r>
              <a:rPr lang="it-IT" sz="2800" b="1" dirty="0" smtClean="0">
                <a:solidFill>
                  <a:srgbClr val="00B050"/>
                </a:solidFill>
                <a:latin typeface="Consolas"/>
              </a:rPr>
              <a:t>19/10/2016:20:28:45.667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11" name="Rettangolo 10"/>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462808" y="6425952"/>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462808" y="1024237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24378989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P spid="13"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2523"/>
            <a:ext cx="21223074" cy="10433625"/>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a:t>
            </a:r>
            <a:r>
              <a:rPr lang="it-IT" sz="2800" b="1" dirty="0" smtClean="0">
                <a:solidFill>
                  <a:srgbClr val="00B050"/>
                </a:solidFill>
                <a:latin typeface="Consolas"/>
              </a:rPr>
              <a:t>19/10/2016:20:28:45.667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a:t>
            </a:r>
            <a:r>
              <a:rPr lang="it-IT" sz="2800" b="1" dirty="0" smtClean="0">
                <a:solidFill>
                  <a:srgbClr val="00B050"/>
                </a:solidFill>
                <a:latin typeface="Consolas"/>
              </a:rPr>
              <a:t>………</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a:t>
            </a:r>
            <a:r>
              <a:rPr lang="it-IT" sz="2800" b="1" dirty="0" smtClean="0">
                <a:solidFill>
                  <a:srgbClr val="00B050"/>
                </a:solidFill>
                <a:latin typeface="Consolas"/>
              </a:rPr>
              <a:t>index:1 </a:t>
            </a:r>
            <a:endParaRPr lang="it-IT" sz="2800" b="1" dirty="0">
              <a:solidFill>
                <a:srgbClr val="00B050"/>
              </a:solidFill>
              <a:latin typeface="Consolas"/>
            </a:endParaRP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2016.10.19.20.28.50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 CALLED BOOKING LIST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p>
          <a:p>
            <a:endParaRPr lang="it-IT" sz="2800" b="1" dirty="0">
              <a:solidFill>
                <a:srgbClr val="00B050"/>
              </a:solidFill>
              <a:latin typeface="Consolas"/>
            </a:endParaRPr>
          </a:p>
          <a:p>
            <a:r>
              <a:rPr lang="it-IT" sz="2800" b="1" dirty="0">
                <a:solidFill>
                  <a:srgbClr val="00B050"/>
                </a:solidFill>
                <a:latin typeface="Consolas"/>
              </a:rPr>
              <a:t>[RTR/3] [OUT] 06-bookABatterySERVICE4EUREKA.cfapps.io - [</a:t>
            </a:r>
            <a:r>
              <a:rPr lang="it-IT" sz="2800" b="1" dirty="0" smtClean="0">
                <a:solidFill>
                  <a:srgbClr val="00B050"/>
                </a:solidFill>
                <a:latin typeface="Consolas"/>
              </a:rPr>
              <a:t>19/10/2016:20:28:47.969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10.10.66.180:2509 </a:t>
            </a:r>
          </a:p>
          <a:p>
            <a:r>
              <a:rPr lang="it-IT" sz="2800" b="1" dirty="0">
                <a:solidFill>
                  <a:srgbClr val="00B050"/>
                </a:solidFill>
                <a:latin typeface="Consolas"/>
              </a:rPr>
              <a:t>	 ………</a:t>
            </a:r>
            <a:r>
              <a:rPr lang="it-IT" sz="2800" b="1" dirty="0" smtClean="0">
                <a:solidFill>
                  <a:srgbClr val="00B050"/>
                </a:solidFill>
                <a:latin typeface="Consolas"/>
              </a:rPr>
              <a:t> </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a:t>
            </a:r>
          </a:p>
          <a:p>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2016.10.19.20.28.55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
            </a:r>
            <a:br>
              <a:rPr lang="it-IT" sz="2800" b="1" dirty="0">
                <a:solidFill>
                  <a:srgbClr val="00B050"/>
                </a:solidFill>
                <a:latin typeface="Consolas"/>
              </a:rPr>
            </a:br>
            <a:endParaRPr lang="it-IT" sz="2800" b="1" dirty="0">
              <a:solidFill>
                <a:srgbClr val="00B050"/>
              </a:solidFill>
              <a:latin typeface="Consolas"/>
            </a:endParaRPr>
          </a:p>
        </p:txBody>
      </p:sp>
      <p:sp>
        <p:nvSpPr>
          <p:cNvPr id="5" name="Rettangolo 4"/>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6" name="Rettangolo 5"/>
          <p:cNvSpPr/>
          <p:nvPr/>
        </p:nvSpPr>
        <p:spPr bwMode="auto">
          <a:xfrm>
            <a:off x="1462808" y="5129808"/>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462808" y="988233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9" name="Rettangolo 8"/>
          <p:cNvSpPr/>
          <p:nvPr/>
        </p:nvSpPr>
        <p:spPr bwMode="auto">
          <a:xfrm>
            <a:off x="2200418" y="3977680"/>
            <a:ext cx="9055478" cy="8197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Rettangolo 9"/>
          <p:cNvSpPr/>
          <p:nvPr/>
        </p:nvSpPr>
        <p:spPr bwMode="auto">
          <a:xfrm>
            <a:off x="2309664" y="8666874"/>
            <a:ext cx="9055478" cy="8197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39524806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7" grpId="0" animBg="1"/>
      <p:bldP spid="9" grpId="0" animBg="1"/>
      <p:bldP spid="10"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2485947"/>
      </p:ext>
    </p:extLst>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Conclusions</a:t>
            </a:r>
            <a:endParaRPr lang="it-IT" dirty="0"/>
          </a:p>
        </p:txBody>
      </p:sp>
      <p:sp>
        <p:nvSpPr>
          <p:cNvPr id="13" name="Segnaposto contenuto 2"/>
          <p:cNvSpPr>
            <a:spLocks noGrp="1"/>
          </p:cNvSpPr>
          <p:nvPr>
            <p:ph idx="1"/>
          </p:nvPr>
        </p:nvSpPr>
        <p:spPr>
          <a:xfrm>
            <a:off x="617538" y="1676400"/>
            <a:ext cx="23134637" cy="10668000"/>
          </a:xfrm>
        </p:spPr>
        <p:txBody>
          <a:bodyPr/>
          <a:lstStyle/>
          <a:p>
            <a:r>
              <a:rPr lang="it-IT" dirty="0" smtClean="0"/>
              <a:t>(</a:t>
            </a:r>
            <a:r>
              <a:rPr lang="it-IT" dirty="0" err="1" smtClean="0"/>
              <a:t>We</a:t>
            </a:r>
            <a:r>
              <a:rPr lang="it-IT" dirty="0" smtClean="0"/>
              <a:t> </a:t>
            </a:r>
            <a:r>
              <a:rPr lang="it-IT" dirty="0" err="1" smtClean="0"/>
              <a:t>have</a:t>
            </a:r>
            <a:r>
              <a:rPr lang="it-IT" dirty="0" smtClean="0"/>
              <a:t> </a:t>
            </a:r>
            <a:r>
              <a:rPr lang="it-IT" dirty="0" err="1" smtClean="0"/>
              <a:t>seen</a:t>
            </a:r>
            <a:r>
              <a:rPr lang="it-IT" dirty="0" smtClean="0"/>
              <a:t>) A </a:t>
            </a:r>
            <a:r>
              <a:rPr lang="it-IT" dirty="0" err="1" smtClean="0"/>
              <a:t>possible</a:t>
            </a:r>
            <a:r>
              <a:rPr lang="it-IT" dirty="0" smtClean="0"/>
              <a:t> </a:t>
            </a:r>
            <a:r>
              <a:rPr lang="it-IT" dirty="0" err="1" smtClean="0"/>
              <a:t>lifecycle</a:t>
            </a:r>
            <a:r>
              <a:rPr lang="it-IT" dirty="0" smtClean="0"/>
              <a:t> </a:t>
            </a:r>
            <a:r>
              <a:rPr lang="it-IT" dirty="0" err="1" smtClean="0"/>
              <a:t>development</a:t>
            </a:r>
            <a:r>
              <a:rPr lang="it-IT" dirty="0" smtClean="0"/>
              <a:t> of a </a:t>
            </a:r>
            <a:r>
              <a:rPr lang="it-IT" dirty="0" err="1" smtClean="0"/>
              <a:t>simple</a:t>
            </a:r>
            <a:r>
              <a:rPr lang="it-IT" dirty="0" smtClean="0"/>
              <a:t> </a:t>
            </a:r>
            <a:r>
              <a:rPr lang="it-IT" dirty="0" err="1" smtClean="0"/>
              <a:t>microservices</a:t>
            </a:r>
            <a:r>
              <a:rPr lang="it-IT" dirty="0" smtClean="0"/>
              <a:t> </a:t>
            </a:r>
            <a:r>
              <a:rPr lang="it-IT" dirty="0" err="1" smtClean="0"/>
              <a:t>based</a:t>
            </a:r>
            <a:r>
              <a:rPr lang="it-IT" dirty="0" smtClean="0"/>
              <a:t> </a:t>
            </a:r>
            <a:r>
              <a:rPr lang="it-IT" dirty="0" err="1" smtClean="0"/>
              <a:t>architecture</a:t>
            </a:r>
            <a:r>
              <a:rPr lang="it-IT" dirty="0" smtClean="0"/>
              <a:t> (</a:t>
            </a:r>
            <a:r>
              <a:rPr lang="it-IT" dirty="0" err="1" smtClean="0"/>
              <a:t>computing</a:t>
            </a:r>
            <a:r>
              <a:rPr lang="it-IT" dirty="0" smtClean="0"/>
              <a:t> </a:t>
            </a:r>
            <a:r>
              <a:rPr lang="it-IT" dirty="0" err="1" smtClean="0"/>
              <a:t>system</a:t>
            </a:r>
            <a:r>
              <a:rPr lang="it-IT" dirty="0" smtClean="0"/>
              <a:t>)</a:t>
            </a:r>
          </a:p>
          <a:p>
            <a:r>
              <a:rPr lang="it-IT" dirty="0" smtClean="0"/>
              <a:t>(With) An </a:t>
            </a:r>
            <a:r>
              <a:rPr lang="it-IT" dirty="0" err="1" smtClean="0"/>
              <a:t>architecture</a:t>
            </a:r>
            <a:r>
              <a:rPr lang="it-IT" dirty="0"/>
              <a:t> </a:t>
            </a:r>
            <a:r>
              <a:rPr lang="it-IT" dirty="0" smtClean="0"/>
              <a:t>Spring </a:t>
            </a:r>
            <a:r>
              <a:rPr lang="it-IT" dirty="0" err="1" smtClean="0"/>
              <a:t>Boot</a:t>
            </a:r>
            <a:r>
              <a:rPr lang="it-IT" dirty="0" smtClean="0"/>
              <a:t> </a:t>
            </a:r>
            <a:r>
              <a:rPr lang="it-IT" dirty="0" err="1" smtClean="0"/>
              <a:t>based</a:t>
            </a:r>
            <a:r>
              <a:rPr lang="it-IT" dirty="0" smtClean="0"/>
              <a:t> </a:t>
            </a:r>
          </a:p>
          <a:p>
            <a:r>
              <a:rPr lang="it-IT" dirty="0" smtClean="0"/>
              <a:t>A Database per service </a:t>
            </a:r>
            <a:r>
              <a:rPr lang="it-IT" dirty="0" err="1" smtClean="0"/>
              <a:t>poliglot</a:t>
            </a:r>
            <a:r>
              <a:rPr lang="it-IT" dirty="0" smtClean="0"/>
              <a:t>  </a:t>
            </a:r>
            <a:r>
              <a:rPr lang="it-IT" dirty="0" err="1" smtClean="0"/>
              <a:t>persistance</a:t>
            </a:r>
            <a:r>
              <a:rPr lang="it-IT" dirty="0" smtClean="0"/>
              <a:t> pattern </a:t>
            </a:r>
            <a:r>
              <a:rPr lang="it-IT" dirty="0" err="1" smtClean="0"/>
              <a:t>implementing</a:t>
            </a:r>
            <a:r>
              <a:rPr lang="it-IT" dirty="0" smtClean="0"/>
              <a:t> </a:t>
            </a:r>
            <a:r>
              <a:rPr lang="it-IT" dirty="0" err="1" smtClean="0"/>
              <a:t>Event</a:t>
            </a:r>
            <a:r>
              <a:rPr lang="it-IT" dirty="0" smtClean="0"/>
              <a:t> </a:t>
            </a:r>
            <a:r>
              <a:rPr lang="it-IT" dirty="0" err="1" smtClean="0"/>
              <a:t>Dirven</a:t>
            </a:r>
            <a:r>
              <a:rPr lang="it-IT" dirty="0" smtClean="0"/>
              <a:t> </a:t>
            </a:r>
            <a:r>
              <a:rPr lang="it-IT" dirty="0" smtClean="0"/>
              <a:t>Architecture </a:t>
            </a:r>
            <a:endParaRPr lang="it-IT" dirty="0" smtClean="0"/>
          </a:p>
          <a:p>
            <a:r>
              <a:rPr lang="it-IT" dirty="0" err="1" smtClean="0"/>
              <a:t>Implementing</a:t>
            </a:r>
            <a:r>
              <a:rPr lang="it-IT" dirty="0" smtClean="0"/>
              <a:t> </a:t>
            </a:r>
            <a:r>
              <a:rPr lang="it-IT" dirty="0" err="1" smtClean="0"/>
              <a:t>at</a:t>
            </a:r>
            <a:r>
              <a:rPr lang="it-IT" dirty="0" smtClean="0"/>
              <a:t> </a:t>
            </a:r>
            <a:r>
              <a:rPr lang="it-IT" dirty="0" err="1" smtClean="0"/>
              <a:t>least</a:t>
            </a:r>
            <a:r>
              <a:rPr lang="it-IT" dirty="0" smtClean="0"/>
              <a:t> </a:t>
            </a:r>
            <a:r>
              <a:rPr lang="it-IT" dirty="0" err="1" smtClean="0"/>
              <a:t>two</a:t>
            </a:r>
            <a:r>
              <a:rPr lang="it-IT" dirty="0" smtClean="0"/>
              <a:t> </a:t>
            </a:r>
            <a:r>
              <a:rPr lang="it-IT" dirty="0" err="1" smtClean="0"/>
              <a:t>important</a:t>
            </a:r>
            <a:r>
              <a:rPr lang="it-IT" dirty="0" smtClean="0"/>
              <a:t> pattern of </a:t>
            </a:r>
            <a:r>
              <a:rPr lang="it-IT" dirty="0" err="1" smtClean="0"/>
              <a:t>microservice</a:t>
            </a:r>
            <a:r>
              <a:rPr lang="it-IT" dirty="0" smtClean="0"/>
              <a:t> design: service </a:t>
            </a:r>
            <a:r>
              <a:rPr lang="it-IT" dirty="0" err="1" smtClean="0"/>
              <a:t>discovery</a:t>
            </a:r>
            <a:r>
              <a:rPr lang="it-IT" dirty="0" smtClean="0"/>
              <a:t> and </a:t>
            </a:r>
            <a:r>
              <a:rPr lang="it-IT" dirty="0" err="1" smtClean="0"/>
              <a:t>load</a:t>
            </a:r>
            <a:r>
              <a:rPr lang="it-IT" dirty="0" smtClean="0"/>
              <a:t> </a:t>
            </a:r>
            <a:r>
              <a:rPr lang="it-IT" dirty="0" err="1" smtClean="0"/>
              <a:t>balancing</a:t>
            </a:r>
            <a:endParaRPr lang="it-IT" dirty="0" smtClean="0"/>
          </a:p>
          <a:p>
            <a:r>
              <a:rPr lang="it-IT" dirty="0" smtClean="0"/>
              <a:t>in a </a:t>
            </a:r>
            <a:r>
              <a:rPr lang="it-IT" dirty="0" err="1" smtClean="0"/>
              <a:t>smooth</a:t>
            </a:r>
            <a:r>
              <a:rPr lang="it-IT" dirty="0" smtClean="0"/>
              <a:t> </a:t>
            </a:r>
            <a:r>
              <a:rPr lang="it-IT" dirty="0" err="1" smtClean="0"/>
              <a:t>deployment</a:t>
            </a:r>
            <a:r>
              <a:rPr lang="it-IT" dirty="0" smtClean="0"/>
              <a:t> scenario </a:t>
            </a:r>
            <a:r>
              <a:rPr lang="it-IT" dirty="0" err="1" smtClean="0"/>
              <a:t>spreading</a:t>
            </a:r>
            <a:r>
              <a:rPr lang="it-IT" dirty="0" smtClean="0"/>
              <a:t> from </a:t>
            </a:r>
            <a:r>
              <a:rPr lang="it-IT" dirty="0" err="1" smtClean="0"/>
              <a:t>local</a:t>
            </a:r>
            <a:r>
              <a:rPr lang="it-IT" dirty="0" smtClean="0"/>
              <a:t>, </a:t>
            </a:r>
            <a:r>
              <a:rPr lang="it-IT" dirty="0" err="1" smtClean="0"/>
              <a:t>then</a:t>
            </a:r>
            <a:r>
              <a:rPr lang="it-IT" dirty="0" smtClean="0"/>
              <a:t> </a:t>
            </a:r>
            <a:r>
              <a:rPr lang="it-IT" dirty="0" err="1" smtClean="0"/>
              <a:t>contenrizing</a:t>
            </a:r>
            <a:r>
              <a:rPr lang="it-IT" dirty="0" smtClean="0"/>
              <a:t>  to </a:t>
            </a:r>
            <a:r>
              <a:rPr lang="it-IT" dirty="0" err="1" smtClean="0"/>
              <a:t>cloud</a:t>
            </a:r>
            <a:r>
              <a:rPr lang="it-IT" dirty="0" smtClean="0"/>
              <a:t> </a:t>
            </a:r>
            <a:r>
              <a:rPr lang="it-IT" dirty="0" err="1" smtClean="0"/>
              <a:t>environment</a:t>
            </a:r>
            <a:r>
              <a:rPr lang="it-IT" dirty="0" smtClean="0"/>
              <a:t>.</a:t>
            </a:r>
          </a:p>
          <a:p>
            <a:r>
              <a:rPr lang="it-IT" dirty="0" smtClean="0"/>
              <a:t> </a:t>
            </a:r>
            <a:r>
              <a:rPr lang="it-IT" dirty="0" smtClean="0"/>
              <a:t>(</a:t>
            </a:r>
            <a:r>
              <a:rPr lang="it-IT" dirty="0" err="1" smtClean="0"/>
              <a:t>besides</a:t>
            </a:r>
            <a:r>
              <a:rPr lang="it-IT" dirty="0" smtClean="0"/>
              <a:t> </a:t>
            </a:r>
            <a:r>
              <a:rPr lang="it-IT" dirty="0" err="1" smtClean="0"/>
              <a:t>its</a:t>
            </a:r>
            <a:r>
              <a:rPr lang="it-IT" dirty="0" smtClean="0"/>
              <a:t> benefits </a:t>
            </a:r>
            <a:r>
              <a:rPr lang="it-IT" dirty="0" err="1" smtClean="0"/>
              <a:t>it</a:t>
            </a:r>
            <a:r>
              <a:rPr lang="it-IT" dirty="0" smtClean="0"/>
              <a:t> an </a:t>
            </a:r>
            <a:r>
              <a:rPr lang="it-IT" dirty="0" err="1" smtClean="0"/>
              <a:t>architecture</a:t>
            </a:r>
            <a:r>
              <a:rPr lang="it-IT" dirty="0" smtClean="0"/>
              <a:t> </a:t>
            </a:r>
            <a:r>
              <a:rPr lang="it-IT" dirty="0" err="1" smtClean="0"/>
              <a:t>that</a:t>
            </a:r>
            <a:r>
              <a:rPr lang="it-IT" dirty="0" smtClean="0"/>
              <a:t> </a:t>
            </a:r>
            <a:r>
              <a:rPr lang="it-IT" dirty="0" err="1" smtClean="0"/>
              <a:t>should</a:t>
            </a:r>
            <a:r>
              <a:rPr lang="it-IT" dirty="0" smtClean="0"/>
              <a:t> be </a:t>
            </a:r>
            <a:r>
              <a:rPr lang="it-IT" dirty="0" err="1" smtClean="0"/>
              <a:t>considered</a:t>
            </a:r>
            <a:r>
              <a:rPr lang="it-IT" dirty="0" smtClean="0"/>
              <a:t> </a:t>
            </a:r>
            <a:r>
              <a:rPr lang="it-IT" dirty="0" err="1" smtClean="0"/>
              <a:t>not</a:t>
            </a:r>
            <a:r>
              <a:rPr lang="it-IT" dirty="0" smtClean="0"/>
              <a:t>  </a:t>
            </a:r>
            <a:r>
              <a:rPr lang="it-IT" dirty="0" err="1" smtClean="0"/>
              <a:t>not</a:t>
            </a:r>
            <a:r>
              <a:rPr lang="it-IT" dirty="0" smtClean="0"/>
              <a:t> a free lunch. I ve </a:t>
            </a:r>
            <a:r>
              <a:rPr lang="it-IT" dirty="0" err="1" smtClean="0"/>
              <a:t>infact</a:t>
            </a:r>
            <a:r>
              <a:rPr lang="it-IT" dirty="0" smtClean="0"/>
              <a:t> </a:t>
            </a:r>
            <a:r>
              <a:rPr lang="it-IT" dirty="0" err="1" smtClean="0"/>
              <a:t>tried</a:t>
            </a:r>
            <a:r>
              <a:rPr lang="it-IT" dirty="0" smtClean="0"/>
              <a:t> to show </a:t>
            </a:r>
            <a:r>
              <a:rPr lang="it-IT" dirty="0" err="1" smtClean="0"/>
              <a:t>also</a:t>
            </a:r>
            <a:r>
              <a:rPr lang="it-IT" dirty="0" smtClean="0"/>
              <a:t> the </a:t>
            </a:r>
            <a:r>
              <a:rPr lang="it-IT" dirty="0" err="1" smtClean="0"/>
              <a:t>overhead</a:t>
            </a:r>
            <a:r>
              <a:rPr lang="it-IT" dirty="0" smtClean="0"/>
              <a:t> in management </a:t>
            </a:r>
            <a:r>
              <a:rPr lang="it-IT" dirty="0"/>
              <a:t>in </a:t>
            </a:r>
            <a:r>
              <a:rPr lang="it-IT" dirty="0" err="1"/>
              <a:t>systems</a:t>
            </a:r>
            <a:r>
              <a:rPr lang="it-IT" dirty="0"/>
              <a:t> and a more </a:t>
            </a:r>
            <a:r>
              <a:rPr lang="it-IT" dirty="0" err="1"/>
              <a:t>complex</a:t>
            </a:r>
            <a:r>
              <a:rPr lang="it-IT" dirty="0"/>
              <a:t> </a:t>
            </a:r>
            <a:r>
              <a:rPr lang="it-IT" dirty="0" err="1"/>
              <a:t>developing</a:t>
            </a:r>
            <a:r>
              <a:rPr lang="it-IT" dirty="0"/>
              <a:t> style</a:t>
            </a:r>
            <a:r>
              <a:rPr lang="it-IT" dirty="0" smtClean="0"/>
              <a:t>)</a:t>
            </a:r>
          </a:p>
          <a:p>
            <a:pPr lvl="2" eaLnBrk="1" hangingPunct="1"/>
            <a:r>
              <a:rPr lang="it-IT" sz="2400" dirty="0"/>
              <a:t>A </a:t>
            </a:r>
            <a:r>
              <a:rPr lang="it-IT" sz="2400" dirty="0" err="1"/>
              <a:t>much</a:t>
            </a:r>
            <a:r>
              <a:rPr lang="it-IT" sz="2400" dirty="0"/>
              <a:t> more </a:t>
            </a:r>
            <a:r>
              <a:rPr lang="it-IT" sz="2400" dirty="0" err="1"/>
              <a:t>complicated</a:t>
            </a:r>
            <a:r>
              <a:rPr lang="it-IT" sz="2400" dirty="0"/>
              <a:t> </a:t>
            </a:r>
            <a:r>
              <a:rPr lang="it-IT" sz="2400" dirty="0" err="1"/>
              <a:t>coding</a:t>
            </a:r>
            <a:r>
              <a:rPr lang="it-IT" sz="2400" dirty="0"/>
              <a:t> style and an </a:t>
            </a:r>
            <a:r>
              <a:rPr lang="it-IT" sz="2400" dirty="0" err="1"/>
              <a:t>overhead</a:t>
            </a:r>
            <a:r>
              <a:rPr lang="it-IT" sz="2400" dirty="0"/>
              <a:t> in </a:t>
            </a:r>
            <a:r>
              <a:rPr lang="it-IT" sz="2400" dirty="0" err="1"/>
              <a:t>systems</a:t>
            </a:r>
            <a:r>
              <a:rPr lang="it-IT" sz="2400" dirty="0"/>
              <a:t> management</a:t>
            </a:r>
          </a:p>
          <a:p>
            <a:pPr marL="876300" lvl="2" indent="0" eaLnBrk="1" hangingPunct="1">
              <a:buNone/>
            </a:pPr>
            <a:r>
              <a:rPr lang="it-IT" sz="2400" strike="sngStrike" dirty="0" err="1"/>
              <a:t>But</a:t>
            </a:r>
            <a:r>
              <a:rPr lang="it-IT" sz="2400" strike="sngStrike" dirty="0"/>
              <a:t> </a:t>
            </a:r>
            <a:r>
              <a:rPr lang="it-IT" sz="2400" strike="sngStrike" dirty="0" err="1"/>
              <a:t>It</a:t>
            </a:r>
            <a:r>
              <a:rPr lang="it-IT" sz="2400" strike="sngStrike" dirty="0"/>
              <a:t> </a:t>
            </a:r>
            <a:r>
              <a:rPr lang="it-IT" sz="2400" strike="sngStrike" dirty="0" err="1"/>
              <a:t>is</a:t>
            </a:r>
            <a:r>
              <a:rPr lang="it-IT" sz="2400" strike="sngStrike" dirty="0"/>
              <a:t> </a:t>
            </a:r>
            <a:r>
              <a:rPr lang="it-IT" sz="2400" strike="sngStrike" dirty="0" err="1"/>
              <a:t>not</a:t>
            </a:r>
            <a:r>
              <a:rPr lang="it-IT" sz="2400" strike="sngStrike" dirty="0"/>
              <a:t> a silver </a:t>
            </a:r>
            <a:r>
              <a:rPr lang="it-IT" sz="2400" strike="sngStrike" dirty="0" err="1"/>
              <a:t>bullet</a:t>
            </a:r>
            <a:r>
              <a:rPr lang="it-IT" sz="2400" strike="sngStrike" dirty="0"/>
              <a:t> or a free lunch. The pattern </a:t>
            </a:r>
            <a:r>
              <a:rPr lang="it-IT" sz="2400" strike="sngStrike" dirty="0" err="1"/>
              <a:t>implies</a:t>
            </a:r>
            <a:r>
              <a:rPr lang="it-IT" sz="2400" strike="sngStrike" dirty="0"/>
              <a:t> a </a:t>
            </a:r>
            <a:r>
              <a:rPr lang="it-IT" sz="2400" dirty="0" err="1"/>
              <a:t>much</a:t>
            </a:r>
            <a:r>
              <a:rPr lang="it-IT" sz="2400" dirty="0"/>
              <a:t> more </a:t>
            </a:r>
            <a:r>
              <a:rPr lang="it-IT" sz="2400" dirty="0" err="1"/>
              <a:t>complicated</a:t>
            </a:r>
            <a:r>
              <a:rPr lang="it-IT" sz="2400" dirty="0"/>
              <a:t> </a:t>
            </a:r>
            <a:r>
              <a:rPr lang="it-IT" sz="2400" dirty="0" err="1"/>
              <a:t>coding</a:t>
            </a:r>
            <a:r>
              <a:rPr lang="it-IT" sz="2400" dirty="0"/>
              <a:t> </a:t>
            </a:r>
            <a:r>
              <a:rPr lang="it-IT" sz="2400" dirty="0" smtClean="0"/>
              <a:t>style (</a:t>
            </a:r>
            <a:r>
              <a:rPr lang="it-IT" sz="2400" dirty="0" err="1" smtClean="0"/>
              <a:t>load</a:t>
            </a:r>
            <a:r>
              <a:rPr lang="it-IT" sz="2400" dirty="0" smtClean="0"/>
              <a:t> </a:t>
            </a:r>
            <a:r>
              <a:rPr lang="it-IT" sz="2400" dirty="0" err="1" smtClean="0"/>
              <a:t>balancing</a:t>
            </a:r>
            <a:r>
              <a:rPr lang="it-IT" sz="2400" dirty="0" smtClean="0"/>
              <a:t> and </a:t>
            </a:r>
            <a:r>
              <a:rPr lang="it-IT" sz="2400" dirty="0" err="1" smtClean="0"/>
              <a:t>transactionl</a:t>
            </a:r>
            <a:r>
              <a:rPr lang="it-IT" sz="2400" dirty="0" smtClean="0"/>
              <a:t> </a:t>
            </a:r>
            <a:r>
              <a:rPr lang="it-IT" sz="2400" dirty="0" err="1" smtClean="0"/>
              <a:t>behaviour</a:t>
            </a:r>
            <a:r>
              <a:rPr lang="it-IT" sz="2400" dirty="0" smtClean="0"/>
              <a:t> </a:t>
            </a:r>
            <a:r>
              <a:rPr lang="it-IT" sz="2400" dirty="0" err="1" smtClean="0"/>
              <a:t>coded</a:t>
            </a:r>
            <a:r>
              <a:rPr lang="it-IT" sz="2400" dirty="0" smtClean="0"/>
              <a:t>) </a:t>
            </a:r>
            <a:r>
              <a:rPr lang="it-IT" sz="2400" dirty="0"/>
              <a:t>and an </a:t>
            </a:r>
            <a:r>
              <a:rPr lang="it-IT" sz="2400" dirty="0" err="1"/>
              <a:t>overhead</a:t>
            </a:r>
            <a:r>
              <a:rPr lang="it-IT" sz="2400" dirty="0"/>
              <a:t> in </a:t>
            </a:r>
            <a:r>
              <a:rPr lang="it-IT" sz="2400" dirty="0" err="1"/>
              <a:t>sistems</a:t>
            </a:r>
            <a:r>
              <a:rPr lang="it-IT" sz="2400" dirty="0"/>
              <a:t> management.</a:t>
            </a:r>
          </a:p>
          <a:p>
            <a:endParaRPr lang="it-IT" dirty="0"/>
          </a:p>
          <a:p>
            <a:endParaRPr lang="it-IT" dirty="0" smtClean="0"/>
          </a:p>
          <a:p>
            <a:endParaRPr lang="it-IT" dirty="0" smtClean="0"/>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777018236"/>
      </p:ext>
    </p:extLst>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What’s</a:t>
            </a:r>
            <a:r>
              <a:rPr lang="it-IT" dirty="0" smtClean="0"/>
              <a:t> </a:t>
            </a:r>
            <a:r>
              <a:rPr lang="it-IT" dirty="0" err="1" smtClean="0"/>
              <a:t>next</a:t>
            </a:r>
            <a:r>
              <a:rPr lang="it-IT" dirty="0" smtClean="0"/>
              <a:t>?</a:t>
            </a:r>
            <a:endParaRPr lang="it-IT" dirty="0"/>
          </a:p>
        </p:txBody>
      </p:sp>
      <p:sp>
        <p:nvSpPr>
          <p:cNvPr id="13" name="Segnaposto contenuto 2"/>
          <p:cNvSpPr>
            <a:spLocks noGrp="1"/>
          </p:cNvSpPr>
          <p:nvPr>
            <p:ph idx="1"/>
          </p:nvPr>
        </p:nvSpPr>
        <p:spPr>
          <a:xfrm>
            <a:off x="617538" y="1676400"/>
            <a:ext cx="23134637" cy="10668000"/>
          </a:xfrm>
        </p:spPr>
        <p:txBody>
          <a:bodyPr/>
          <a:lstStyle/>
          <a:p>
            <a:r>
              <a:rPr lang="it-IT" dirty="0" smtClean="0"/>
              <a:t>In </a:t>
            </a:r>
            <a:r>
              <a:rPr lang="it-IT" dirty="0" err="1" smtClean="0"/>
              <a:t>this</a:t>
            </a:r>
            <a:r>
              <a:rPr lang="it-IT" dirty="0" smtClean="0"/>
              <a:t> </a:t>
            </a:r>
            <a:r>
              <a:rPr lang="it-IT" dirty="0" err="1" smtClean="0"/>
              <a:t>presentaton</a:t>
            </a:r>
            <a:r>
              <a:rPr lang="it-IT" dirty="0" smtClean="0"/>
              <a:t> </a:t>
            </a:r>
            <a:r>
              <a:rPr lang="it-IT" dirty="0" err="1" smtClean="0"/>
              <a:t>we</a:t>
            </a:r>
            <a:r>
              <a:rPr lang="it-IT" dirty="0" smtClean="0"/>
              <a:t> </a:t>
            </a:r>
            <a:r>
              <a:rPr lang="it-IT" dirty="0" err="1" smtClean="0"/>
              <a:t>have</a:t>
            </a:r>
            <a:r>
              <a:rPr lang="it-IT" dirty="0" smtClean="0"/>
              <a:t> just </a:t>
            </a:r>
            <a:r>
              <a:rPr lang="it-IT" dirty="0" err="1" smtClean="0"/>
              <a:t>scratched</a:t>
            </a:r>
            <a:r>
              <a:rPr lang="it-IT" dirty="0" smtClean="0"/>
              <a:t> the bare </a:t>
            </a:r>
            <a:r>
              <a:rPr lang="it-IT" dirty="0" err="1" smtClean="0"/>
              <a:t>sufrace</a:t>
            </a:r>
            <a:r>
              <a:rPr lang="it-IT" dirty="0" smtClean="0"/>
              <a:t> of a </a:t>
            </a:r>
            <a:r>
              <a:rPr lang="it-IT" dirty="0" err="1" smtClean="0"/>
              <a:t>lot</a:t>
            </a:r>
            <a:r>
              <a:rPr lang="it-IT" dirty="0" smtClean="0"/>
              <a:t> of </a:t>
            </a:r>
            <a:r>
              <a:rPr lang="it-IT" dirty="0" err="1" smtClean="0"/>
              <a:t>patterns</a:t>
            </a:r>
            <a:r>
              <a:rPr lang="it-IT" dirty="0" smtClean="0"/>
              <a:t> and </a:t>
            </a:r>
            <a:r>
              <a:rPr lang="it-IT" dirty="0" err="1" smtClean="0"/>
              <a:t>technologies</a:t>
            </a:r>
            <a:r>
              <a:rPr lang="it-IT" dirty="0" smtClean="0"/>
              <a:t> </a:t>
            </a:r>
            <a:r>
              <a:rPr lang="it-IT" dirty="0" err="1" smtClean="0"/>
              <a:t>each</a:t>
            </a:r>
            <a:r>
              <a:rPr lang="it-IT" dirty="0" smtClean="0"/>
              <a:t> of </a:t>
            </a:r>
            <a:r>
              <a:rPr lang="it-IT" dirty="0" err="1" smtClean="0"/>
              <a:t>them</a:t>
            </a:r>
            <a:r>
              <a:rPr lang="it-IT" dirty="0" smtClean="0"/>
              <a:t> </a:t>
            </a:r>
            <a:r>
              <a:rPr lang="it-IT" dirty="0" err="1" smtClean="0"/>
              <a:t>need</a:t>
            </a:r>
            <a:r>
              <a:rPr lang="it-IT" dirty="0" smtClean="0"/>
              <a:t> </a:t>
            </a:r>
            <a:r>
              <a:rPr lang="it-IT" dirty="0" err="1" smtClean="0"/>
              <a:t>much</a:t>
            </a:r>
            <a:r>
              <a:rPr lang="it-IT" dirty="0" smtClean="0"/>
              <a:t> more time</a:t>
            </a:r>
          </a:p>
          <a:p>
            <a:r>
              <a:rPr lang="it-IT" dirty="0" smtClean="0"/>
              <a:t>To complete the </a:t>
            </a:r>
            <a:r>
              <a:rPr lang="it-IT" dirty="0" err="1" smtClean="0"/>
              <a:t>reprented</a:t>
            </a:r>
            <a:r>
              <a:rPr lang="it-IT" dirty="0" smtClean="0"/>
              <a:t> scenario </a:t>
            </a:r>
            <a:r>
              <a:rPr lang="it-IT" dirty="0" err="1" smtClean="0"/>
              <a:t>one</a:t>
            </a:r>
            <a:r>
              <a:rPr lang="it-IT" dirty="0" smtClean="0"/>
              <a:t> </a:t>
            </a:r>
            <a:r>
              <a:rPr lang="it-IT" dirty="0" err="1" smtClean="0"/>
              <a:t>hiud</a:t>
            </a:r>
            <a:r>
              <a:rPr lang="it-IT" dirty="0" smtClean="0"/>
              <a:t> be </a:t>
            </a:r>
            <a:r>
              <a:rPr lang="it-IT" dirty="0" err="1" smtClean="0"/>
              <a:t>consider</a:t>
            </a:r>
            <a:r>
              <a:rPr lang="it-IT" dirty="0" smtClean="0"/>
              <a:t> </a:t>
            </a:r>
            <a:r>
              <a:rPr lang="it-IT" dirty="0" err="1" smtClean="0"/>
              <a:t>at</a:t>
            </a:r>
            <a:r>
              <a:rPr lang="it-IT" dirty="0" smtClean="0"/>
              <a:t> </a:t>
            </a:r>
            <a:r>
              <a:rPr lang="it-IT" dirty="0" err="1" smtClean="0"/>
              <a:t>least</a:t>
            </a:r>
            <a:r>
              <a:rPr lang="it-IT" dirty="0" smtClean="0"/>
              <a:t> </a:t>
            </a:r>
            <a:r>
              <a:rPr lang="it-IT" dirty="0" err="1" smtClean="0"/>
              <a:t>these</a:t>
            </a:r>
            <a:r>
              <a:rPr lang="it-IT" dirty="0" smtClean="0"/>
              <a:t> </a:t>
            </a:r>
            <a:r>
              <a:rPr lang="it-IT" dirty="0" err="1" smtClean="0"/>
              <a:t>arguments</a:t>
            </a:r>
            <a:r>
              <a:rPr lang="it-IT" dirty="0" smtClean="0"/>
              <a:t>:</a:t>
            </a:r>
          </a:p>
          <a:p>
            <a:pPr lvl="1"/>
            <a:r>
              <a:rPr lang="it-IT" dirty="0" smtClean="0"/>
              <a:t>Spring </a:t>
            </a:r>
            <a:r>
              <a:rPr lang="it-IT" dirty="0" err="1" smtClean="0"/>
              <a:t>Cloud</a:t>
            </a:r>
            <a:r>
              <a:rPr lang="it-IT" dirty="0" smtClean="0"/>
              <a:t> </a:t>
            </a:r>
            <a:r>
              <a:rPr lang="it-IT" dirty="0" err="1" smtClean="0"/>
              <a:t>Config</a:t>
            </a:r>
            <a:r>
              <a:rPr lang="it-IT" dirty="0" smtClean="0"/>
              <a:t> </a:t>
            </a:r>
            <a:r>
              <a:rPr lang="it-IT" dirty="0" err="1" smtClean="0"/>
              <a:t>prvides</a:t>
            </a:r>
            <a:r>
              <a:rPr lang="it-IT" dirty="0" smtClean="0"/>
              <a:t> </a:t>
            </a:r>
            <a:r>
              <a:rPr lang="it-IT" dirty="0" err="1" smtClean="0"/>
              <a:t>Git-managed</a:t>
            </a:r>
            <a:r>
              <a:rPr lang="it-IT" dirty="0" smtClean="0"/>
              <a:t> </a:t>
            </a:r>
            <a:r>
              <a:rPr lang="it-IT" dirty="0" err="1" smtClean="0"/>
              <a:t>versioning</a:t>
            </a:r>
            <a:r>
              <a:rPr lang="it-IT" dirty="0" smtClean="0"/>
              <a:t> for </a:t>
            </a:r>
            <a:r>
              <a:rPr lang="it-IT" dirty="0" err="1" smtClean="0"/>
              <a:t>configuration</a:t>
            </a:r>
            <a:r>
              <a:rPr lang="it-IT" dirty="0" smtClean="0"/>
              <a:t> data and </a:t>
            </a:r>
            <a:r>
              <a:rPr lang="it-IT" dirty="0" err="1" smtClean="0"/>
              <a:t>neables</a:t>
            </a:r>
            <a:r>
              <a:rPr lang="it-IT" dirty="0" smtClean="0"/>
              <a:t> </a:t>
            </a:r>
            <a:r>
              <a:rPr lang="it-IT" dirty="0" err="1" smtClean="0"/>
              <a:t>dynamic</a:t>
            </a:r>
            <a:r>
              <a:rPr lang="it-IT" dirty="0" smtClean="0"/>
              <a:t> </a:t>
            </a:r>
            <a:r>
              <a:rPr lang="it-IT" dirty="0" err="1" smtClean="0"/>
              <a:t>refresh</a:t>
            </a:r>
            <a:r>
              <a:rPr lang="it-IT" dirty="0" smtClean="0"/>
              <a:t> of </a:t>
            </a:r>
            <a:r>
              <a:rPr lang="it-IT" dirty="0" err="1" smtClean="0"/>
              <a:t>this</a:t>
            </a:r>
            <a:r>
              <a:rPr lang="it-IT" dirty="0" smtClean="0"/>
              <a:t> data </a:t>
            </a:r>
            <a:r>
              <a:rPr lang="it-IT" dirty="0" err="1" smtClean="0"/>
              <a:t>without</a:t>
            </a:r>
            <a:r>
              <a:rPr lang="it-IT" dirty="0" smtClean="0"/>
              <a:t> the </a:t>
            </a:r>
            <a:r>
              <a:rPr lang="it-IT" dirty="0" err="1" smtClean="0"/>
              <a:t>need</a:t>
            </a:r>
            <a:r>
              <a:rPr lang="it-IT" dirty="0" smtClean="0"/>
              <a:t> of </a:t>
            </a:r>
            <a:r>
              <a:rPr lang="it-IT" dirty="0" err="1" smtClean="0"/>
              <a:t>restart</a:t>
            </a:r>
            <a:endParaRPr lang="it-IT" dirty="0" smtClean="0"/>
          </a:p>
          <a:p>
            <a:pPr lvl="1"/>
            <a:r>
              <a:rPr lang="it-IT" dirty="0" smtClean="0"/>
              <a:t>Circuit </a:t>
            </a:r>
            <a:r>
              <a:rPr lang="it-IT" dirty="0" err="1" smtClean="0"/>
              <a:t>Breaker</a:t>
            </a:r>
            <a:r>
              <a:rPr lang="it-IT" dirty="0" smtClean="0"/>
              <a:t> : </a:t>
            </a:r>
            <a:r>
              <a:rPr lang="it-IT" dirty="0" err="1"/>
              <a:t>H</a:t>
            </a:r>
            <a:r>
              <a:rPr lang="it-IT" dirty="0" err="1" smtClean="0"/>
              <a:t>istrix</a:t>
            </a:r>
            <a:r>
              <a:rPr lang="it-IT" dirty="0" smtClean="0"/>
              <a:t> Clients</a:t>
            </a:r>
          </a:p>
          <a:p>
            <a:pPr lvl="1"/>
            <a:r>
              <a:rPr lang="it-IT" dirty="0" err="1" smtClean="0"/>
              <a:t>Route</a:t>
            </a:r>
            <a:r>
              <a:rPr lang="it-IT" dirty="0" smtClean="0"/>
              <a:t> and </a:t>
            </a:r>
            <a:r>
              <a:rPr lang="it-IT" dirty="0" err="1" smtClean="0"/>
              <a:t>filter</a:t>
            </a:r>
            <a:r>
              <a:rPr lang="it-IT" dirty="0" smtClean="0"/>
              <a:t>: </a:t>
            </a:r>
            <a:r>
              <a:rPr lang="it-IT" dirty="0" err="1" smtClean="0"/>
              <a:t>Zuul</a:t>
            </a:r>
            <a:endParaRPr lang="it-IT" dirty="0" smtClean="0"/>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4269211431"/>
      </p:ext>
    </p:extLst>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References</a:t>
            </a:r>
            <a:endParaRPr lang="it-IT" dirty="0"/>
          </a:p>
        </p:txBody>
      </p:sp>
      <p:sp>
        <p:nvSpPr>
          <p:cNvPr id="13" name="Segnaposto contenuto 2"/>
          <p:cNvSpPr>
            <a:spLocks noGrp="1"/>
          </p:cNvSpPr>
          <p:nvPr>
            <p:ph idx="1"/>
          </p:nvPr>
        </p:nvSpPr>
        <p:spPr>
          <a:xfrm>
            <a:off x="617538" y="1676400"/>
            <a:ext cx="23134637" cy="10668000"/>
          </a:xfrm>
        </p:spPr>
        <p:txBody>
          <a:bodyPr/>
          <a:lstStyle/>
          <a:p>
            <a:r>
              <a:rPr lang="it-IT" dirty="0" smtClean="0"/>
              <a:t>www….</a:t>
            </a:r>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4043341981"/>
      </p:ext>
    </p:extLst>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Closing</a:t>
            </a:r>
            <a:r>
              <a:rPr lang="it-IT" dirty="0" smtClean="0"/>
              <a:t> </a:t>
            </a:r>
            <a:endParaRPr lang="it-IT" dirty="0"/>
          </a:p>
        </p:txBody>
      </p:sp>
      <p:sp>
        <p:nvSpPr>
          <p:cNvPr id="13" name="Segnaposto contenuto 2"/>
          <p:cNvSpPr>
            <a:spLocks noGrp="1"/>
          </p:cNvSpPr>
          <p:nvPr>
            <p:ph idx="1"/>
          </p:nvPr>
        </p:nvSpPr>
        <p:spPr>
          <a:xfrm>
            <a:off x="617538" y="1676400"/>
            <a:ext cx="23134637" cy="10668000"/>
          </a:xfrm>
        </p:spPr>
        <p:txBody>
          <a:bodyPr/>
          <a:lstStyle/>
          <a:p>
            <a:r>
              <a:rPr lang="it-IT" dirty="0" smtClean="0"/>
              <a:t>«So </a:t>
            </a:r>
            <a:r>
              <a:rPr lang="it-IT" dirty="0" err="1" smtClean="0"/>
              <a:t>that’s</a:t>
            </a:r>
            <a:r>
              <a:rPr lang="it-IT" dirty="0" smtClean="0"/>
              <a:t> </a:t>
            </a:r>
            <a:r>
              <a:rPr lang="it-IT" dirty="0" err="1" smtClean="0"/>
              <a:t>all</a:t>
            </a:r>
            <a:r>
              <a:rPr lang="it-IT" dirty="0" smtClean="0"/>
              <a:t>, </a:t>
            </a:r>
            <a:r>
              <a:rPr lang="it-IT" dirty="0" err="1" smtClean="0"/>
              <a:t>my</a:t>
            </a:r>
            <a:r>
              <a:rPr lang="it-IT" dirty="0" smtClean="0"/>
              <a:t> </a:t>
            </a:r>
            <a:r>
              <a:rPr lang="it-IT" dirty="0" err="1" smtClean="0"/>
              <a:t>wish</a:t>
            </a:r>
            <a:r>
              <a:rPr lang="it-IT" dirty="0" smtClean="0"/>
              <a:t> </a:t>
            </a:r>
            <a:r>
              <a:rPr lang="it-IT" dirty="0" err="1" smtClean="0"/>
              <a:t>is</a:t>
            </a:r>
            <a:r>
              <a:rPr lang="it-IT" dirty="0" smtClean="0"/>
              <a:t> </a:t>
            </a:r>
            <a:r>
              <a:rPr lang="it-IT" dirty="0" err="1" smtClean="0"/>
              <a:t>that</a:t>
            </a:r>
            <a:r>
              <a:rPr lang="it-IT" dirty="0" smtClean="0"/>
              <a:t> </a:t>
            </a:r>
            <a:r>
              <a:rPr lang="it-IT" dirty="0" err="1" smtClean="0"/>
              <a:t>this</a:t>
            </a:r>
            <a:r>
              <a:rPr lang="it-IT" dirty="0" smtClean="0"/>
              <a:t> </a:t>
            </a:r>
            <a:r>
              <a:rPr lang="it-IT" dirty="0" err="1" smtClean="0"/>
              <a:t>presentation</a:t>
            </a:r>
            <a:r>
              <a:rPr lang="it-IT" dirty="0" smtClean="0"/>
              <a:t> </a:t>
            </a:r>
            <a:r>
              <a:rPr lang="it-IT" dirty="0" err="1" smtClean="0"/>
              <a:t>has</a:t>
            </a:r>
            <a:r>
              <a:rPr lang="it-IT" dirty="0" smtClean="0"/>
              <a:t> </a:t>
            </a:r>
            <a:r>
              <a:rPr lang="it-IT" dirty="0" err="1" smtClean="0"/>
              <a:t>been</a:t>
            </a:r>
            <a:r>
              <a:rPr lang="it-IT" dirty="0" smtClean="0"/>
              <a:t> of </a:t>
            </a:r>
            <a:r>
              <a:rPr lang="it-IT" dirty="0" err="1" smtClean="0"/>
              <a:t>your</a:t>
            </a:r>
            <a:r>
              <a:rPr lang="it-IT" dirty="0" smtClean="0"/>
              <a:t> </a:t>
            </a:r>
            <a:r>
              <a:rPr lang="it-IT" dirty="0" err="1" smtClean="0"/>
              <a:t>interest</a:t>
            </a:r>
            <a:r>
              <a:rPr lang="it-IT" dirty="0" smtClean="0"/>
              <a:t> and </a:t>
            </a:r>
            <a:r>
              <a:rPr lang="it-IT" dirty="0" err="1" smtClean="0"/>
              <a:t>has</a:t>
            </a:r>
            <a:r>
              <a:rPr lang="it-IT" dirty="0" smtClean="0"/>
              <a:t> </a:t>
            </a:r>
            <a:r>
              <a:rPr lang="it-IT" dirty="0" err="1" smtClean="0"/>
              <a:t>been</a:t>
            </a:r>
            <a:r>
              <a:rPr lang="it-IT" dirty="0" smtClean="0"/>
              <a:t> </a:t>
            </a:r>
            <a:r>
              <a:rPr lang="it-IT" dirty="0" err="1" smtClean="0"/>
              <a:t>clear</a:t>
            </a:r>
            <a:r>
              <a:rPr lang="it-IT" dirty="0" smtClean="0"/>
              <a:t> </a:t>
            </a:r>
            <a:r>
              <a:rPr lang="it-IT" dirty="0" err="1" smtClean="0"/>
              <a:t>enought</a:t>
            </a:r>
            <a:r>
              <a:rPr lang="it-IT" dirty="0" smtClean="0"/>
              <a:t>. I </a:t>
            </a:r>
            <a:r>
              <a:rPr lang="it-IT" dirty="0" err="1" smtClean="0"/>
              <a:t>would</a:t>
            </a:r>
            <a:r>
              <a:rPr lang="it-IT" dirty="0" smtClean="0"/>
              <a:t> </a:t>
            </a:r>
            <a:r>
              <a:rPr lang="it-IT" dirty="0" err="1" smtClean="0"/>
              <a:t>like</a:t>
            </a:r>
            <a:r>
              <a:rPr lang="it-IT" dirty="0" smtClean="0"/>
              <a:t> to </a:t>
            </a:r>
            <a:r>
              <a:rPr lang="it-IT" dirty="0" err="1" smtClean="0"/>
              <a:t>thanks</a:t>
            </a:r>
            <a:r>
              <a:rPr lang="it-IT" dirty="0" smtClean="0"/>
              <a:t> </a:t>
            </a:r>
            <a:r>
              <a:rPr lang="it-IT" dirty="0" err="1" smtClean="0"/>
              <a:t>you</a:t>
            </a:r>
            <a:r>
              <a:rPr lang="it-IT" dirty="0" smtClean="0"/>
              <a:t> of </a:t>
            </a:r>
            <a:r>
              <a:rPr lang="it-IT" dirty="0" err="1" smtClean="0"/>
              <a:t>your</a:t>
            </a:r>
            <a:r>
              <a:rPr lang="it-IT" dirty="0" smtClean="0"/>
              <a:t> </a:t>
            </a:r>
            <a:r>
              <a:rPr lang="it-IT" dirty="0" err="1" smtClean="0"/>
              <a:t>attention</a:t>
            </a:r>
            <a:r>
              <a:rPr lang="it-IT" dirty="0" smtClean="0"/>
              <a:t> and </a:t>
            </a:r>
            <a:r>
              <a:rPr lang="it-IT" dirty="0" err="1" smtClean="0"/>
              <a:t>O’Reilly</a:t>
            </a:r>
            <a:r>
              <a:rPr lang="it-IT" dirty="0" smtClean="0"/>
              <a:t> for the </a:t>
            </a:r>
            <a:r>
              <a:rPr lang="it-IT" dirty="0" err="1" smtClean="0"/>
              <a:t>opportunity</a:t>
            </a:r>
            <a:r>
              <a:rPr lang="it-IT" dirty="0" smtClean="0"/>
              <a:t> to me to take part </a:t>
            </a:r>
            <a:r>
              <a:rPr lang="it-IT" dirty="0" err="1" smtClean="0"/>
              <a:t>at</a:t>
            </a:r>
            <a:r>
              <a:rPr lang="it-IT" dirty="0" smtClean="0"/>
              <a:t> </a:t>
            </a:r>
            <a:r>
              <a:rPr lang="it-IT" dirty="0" err="1" smtClean="0"/>
              <a:t>such</a:t>
            </a:r>
            <a:r>
              <a:rPr lang="it-IT" dirty="0" smtClean="0"/>
              <a:t> an </a:t>
            </a:r>
            <a:r>
              <a:rPr lang="it-IT" dirty="0" err="1" smtClean="0"/>
              <a:t>important</a:t>
            </a:r>
            <a:r>
              <a:rPr lang="it-IT" dirty="0" smtClean="0"/>
              <a:t> </a:t>
            </a:r>
            <a:r>
              <a:rPr lang="it-IT" dirty="0" err="1" smtClean="0"/>
              <a:t>event</a:t>
            </a:r>
            <a:r>
              <a:rPr lang="it-IT" dirty="0" smtClean="0"/>
              <a:t> </a:t>
            </a:r>
            <a:r>
              <a:rPr lang="it-IT" dirty="0" err="1" smtClean="0"/>
              <a:t>like</a:t>
            </a:r>
            <a:r>
              <a:rPr lang="it-IT" dirty="0" smtClean="0"/>
              <a:t> </a:t>
            </a:r>
            <a:r>
              <a:rPr lang="it-IT" dirty="0" err="1" smtClean="0"/>
              <a:t>that</a:t>
            </a:r>
            <a:r>
              <a:rPr lang="it-IT" dirty="0" smtClean="0"/>
              <a:t>&gt; </a:t>
            </a:r>
            <a:endParaRPr lang="it-IT" dirty="0" smtClean="0"/>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1257109648"/>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Default - Title Slide">
  <a:themeElements>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 Title and Content">
  <a:themeElements>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Default - 1_Title Slide">
  <a:themeElements>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fault - 1_Title and Content">
  <a:themeElements>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5807</TotalTime>
  <Pages>0</Pages>
  <Words>7021</Words>
  <Characters>0</Characters>
  <Application>Microsoft Office PowerPoint</Application>
  <PresentationFormat>Personalizzato</PresentationFormat>
  <Lines>0</Lines>
  <Paragraphs>1146</Paragraphs>
  <Slides>106</Slides>
  <Notes>4</Notes>
  <HiddenSlides>0</HiddenSlides>
  <MMClips>0</MMClips>
  <ScaleCrop>false</ScaleCrop>
  <HeadingPairs>
    <vt:vector size="4" baseType="variant">
      <vt:variant>
        <vt:lpstr>Tema</vt:lpstr>
      </vt:variant>
      <vt:variant>
        <vt:i4>4</vt:i4>
      </vt:variant>
      <vt:variant>
        <vt:lpstr>Titoli diapositive</vt:lpstr>
      </vt:variant>
      <vt:variant>
        <vt:i4>106</vt:i4>
      </vt:variant>
    </vt:vector>
  </HeadingPairs>
  <TitlesOfParts>
    <vt:vector size="110" baseType="lpstr">
      <vt:lpstr>Default - Title Slide</vt:lpstr>
      <vt:lpstr>Default - Title and Content</vt:lpstr>
      <vt:lpstr>Default - 1_Title Slide</vt:lpstr>
      <vt:lpstr>Default - 1_Title and Content</vt:lpstr>
      <vt:lpstr>Presentazione standard di PowerPoint</vt:lpstr>
      <vt:lpstr>Presentazione standard di PowerPoint</vt:lpstr>
      <vt:lpstr>Presentazione standard di PowerPoint</vt:lpstr>
      <vt:lpstr>Full lifecycle of a microservice: how to realize a fault-tolerant and reliable architecture and deliver it as a Docker container or in a Cloud environment</vt:lpstr>
      <vt:lpstr>Abstract  </vt:lpstr>
      <vt:lpstr>Business context   </vt:lpstr>
      <vt:lpstr>Business context</vt:lpstr>
      <vt:lpstr>Requirements</vt:lpstr>
      <vt:lpstr>Requirements</vt:lpstr>
      <vt:lpstr>Requirements</vt:lpstr>
      <vt:lpstr>Requirements fullfilment: Microservices Design Pattern</vt:lpstr>
      <vt:lpstr>Microservices: implementing the «Database per Service» pattern</vt:lpstr>
      <vt:lpstr>Microservices: implementing the «Database per Service» pattern</vt:lpstr>
      <vt:lpstr>Presentazione standard di PowerPoint</vt:lpstr>
      <vt:lpstr>Requirements fullfilment: Technology stack</vt:lpstr>
      <vt:lpstr>Technology stack</vt:lpstr>
      <vt:lpstr>Technology stack</vt:lpstr>
      <vt:lpstr>Technology stack</vt:lpstr>
      <vt:lpstr>Technology stack</vt:lpstr>
      <vt:lpstr>Technology stack</vt:lpstr>
      <vt:lpstr>Technology stack</vt:lpstr>
      <vt:lpstr>Technology stack</vt:lpstr>
      <vt:lpstr>Technology stack</vt:lpstr>
      <vt:lpstr>Technology stack</vt:lpstr>
      <vt:lpstr>(Requirements fullfilment:)Lifecycle process</vt:lpstr>
      <vt:lpstr>Requirements fullfilment: Lifecycle process</vt:lpstr>
      <vt:lpstr>Lifecycle process</vt:lpstr>
      <vt:lpstr>Lifecycle process</vt:lpstr>
      <vt:lpstr>DEVELOPMENT / UNIT TEST</vt:lpstr>
      <vt:lpstr>DEVELOPMENT / UNIT TEST</vt:lpstr>
      <vt:lpstr>DEVELOPMENT / UNIT TEST</vt:lpstr>
      <vt:lpstr>DEVELOPMENT / UNIT TEST</vt:lpstr>
      <vt:lpstr>DEVELOPMENT / UNIT TEST</vt:lpstr>
      <vt:lpstr>DEVELOPMENT / UNIT TEST</vt:lpstr>
      <vt:lpstr>DEVELOPMENT / UNIT TEST</vt:lpstr>
      <vt:lpstr>DEVELOPMENT / UNIT TEST</vt:lpstr>
      <vt:lpstr>Presentazione standard di PowerPoint</vt:lpstr>
      <vt:lpstr>INTEGRATION TEST</vt:lpstr>
      <vt:lpstr>Docker</vt:lpstr>
      <vt:lpstr>Docker</vt:lpstr>
      <vt:lpstr>Docker</vt:lpstr>
      <vt:lpstr>Docker and Spring Boot </vt:lpstr>
      <vt:lpstr>Docker commands Docker to package Spring Boot applications</vt:lpstr>
      <vt:lpstr>INTEGRATION TEST</vt:lpstr>
      <vt:lpstr>Presentazione standard di PowerPoint</vt:lpstr>
      <vt:lpstr>QUALITY ASSURANCE</vt:lpstr>
      <vt:lpstr>QUALITY ASSURANCE</vt:lpstr>
      <vt:lpstr>Docker Hub</vt:lpstr>
      <vt:lpstr>Docker Hub</vt:lpstr>
      <vt:lpstr>Jenkins@Openshift</vt:lpstr>
      <vt:lpstr>Presentazione standard di PowerPoint</vt:lpstr>
      <vt:lpstr>QUALITY ASSURANCE</vt:lpstr>
      <vt:lpstr>Presentazione standard di PowerPoint</vt:lpstr>
      <vt:lpstr>PRODUCTION</vt:lpstr>
      <vt:lpstr>PRODUCTION</vt:lpstr>
      <vt:lpstr>PRODUCTION</vt:lpstr>
      <vt:lpstr>PRODUCTION</vt:lpstr>
      <vt:lpstr>PRODUCTION</vt:lpstr>
      <vt:lpstr>PRODUCTION</vt:lpstr>
      <vt:lpstr>Presentazione standard di PowerPoint</vt:lpstr>
      <vt:lpstr>Microservices Architecture: transactional issues data consistency </vt:lpstr>
      <vt:lpstr>Microservices Architecture: Event Driven approach </vt:lpstr>
      <vt:lpstr>Event driven architecture: base model</vt:lpstr>
      <vt:lpstr>Event driven architecture: transaction issues</vt:lpstr>
      <vt:lpstr>Event driven architecture: message broker  Apache Kafka</vt:lpstr>
      <vt:lpstr>Event driven architecture: system landscape</vt:lpstr>
      <vt:lpstr>System Landscape description</vt:lpstr>
      <vt:lpstr>Presentazione standard di PowerPoint</vt:lpstr>
      <vt:lpstr>Event driven Architecture </vt:lpstr>
      <vt:lpstr>Event driven Architecture consumer topics </vt:lpstr>
      <vt:lpstr>Event driven Architecture consumer topics </vt:lpstr>
      <vt:lpstr>Event driven Architecture publish topics </vt:lpstr>
      <vt:lpstr>Event driven Architecture scheduler</vt:lpstr>
      <vt:lpstr>Presentazione standard di PowerPoint</vt:lpstr>
      <vt:lpstr>Wiring Microservice: Discovery Service</vt:lpstr>
      <vt:lpstr>Wiring Microservice: Discovery Service</vt:lpstr>
      <vt:lpstr>Discovery Services: Eureka stand alone mode</vt:lpstr>
      <vt:lpstr>Wiring Microservice: Discovery Service</vt:lpstr>
      <vt:lpstr>Wiring Microservice: Discovery Service SERVER</vt:lpstr>
      <vt:lpstr>Wiring Microservice: Discovery Service SERVICE</vt:lpstr>
      <vt:lpstr>Wiring Microservice: Discovery Service CONSUMER</vt:lpstr>
      <vt:lpstr>Wiring Microservice: Load balancing CONSUMER</vt:lpstr>
      <vt:lpstr>Wiring Microservice: Load balancing CONSUMER  feign client</vt:lpstr>
      <vt:lpstr>Presentazione standard di PowerPoint</vt:lpstr>
      <vt:lpstr>Discovery and load balancing Netflix Ribon </vt:lpstr>
      <vt:lpstr>Service discovery, dynamic routing and load balancing: system landscape </vt:lpstr>
      <vt:lpstr>Presentazione standard di PowerPoint</vt:lpstr>
      <vt:lpstr>PWS: service instance scale up and load balancing </vt:lpstr>
      <vt:lpstr>PWS: service instance scale up and load balancing </vt:lpstr>
      <vt:lpstr>PWS: service instance scale up and Load balancing </vt:lpstr>
      <vt:lpstr>PWS: service instance scale up and load balancing </vt:lpstr>
      <vt:lpstr>PWS: service instance scale up and load balancing </vt:lpstr>
      <vt:lpstr>PWS: service instance scale up and load balancing </vt:lpstr>
      <vt:lpstr>PWS: service instance scale up and load balancing </vt:lpstr>
      <vt:lpstr>Presentazione standard di PowerPoint</vt:lpstr>
      <vt:lpstr>Conclusions</vt:lpstr>
      <vt:lpstr>What’s next?</vt:lpstr>
      <vt:lpstr>References</vt:lpstr>
      <vt:lpstr>Closing </vt:lpstr>
      <vt:lpstr>Presentazione standard di PowerPoint</vt:lpstr>
      <vt:lpstr>System landscape</vt:lpstr>
      <vt:lpstr>System landscape</vt:lpstr>
      <vt:lpstr>System landscape</vt:lpstr>
      <vt:lpstr>System landscape</vt:lpstr>
      <vt:lpstr>Technology stack</vt:lpstr>
      <vt:lpstr>Microservices: implementing the «Database per Service» pattern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3volv-04</cp:lastModifiedBy>
  <cp:revision>685</cp:revision>
  <dcterms:modified xsi:type="dcterms:W3CDTF">2016-09-24T16:42:04Z</dcterms:modified>
</cp:coreProperties>
</file>